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72"/>
  </p:notesMasterIdLst>
  <p:handoutMasterIdLst>
    <p:handoutMasterId r:id="rId73"/>
  </p:handoutMasterIdLst>
  <p:sldIdLst>
    <p:sldId id="327" r:id="rId5"/>
    <p:sldId id="330" r:id="rId6"/>
    <p:sldId id="331" r:id="rId7"/>
    <p:sldId id="332" r:id="rId8"/>
    <p:sldId id="336" r:id="rId9"/>
    <p:sldId id="262" r:id="rId10"/>
    <p:sldId id="337" r:id="rId11"/>
    <p:sldId id="263" r:id="rId12"/>
    <p:sldId id="302" r:id="rId13"/>
    <p:sldId id="338" r:id="rId14"/>
    <p:sldId id="264" r:id="rId15"/>
    <p:sldId id="339" r:id="rId16"/>
    <p:sldId id="266" r:id="rId17"/>
    <p:sldId id="340" r:id="rId18"/>
    <p:sldId id="341" r:id="rId19"/>
    <p:sldId id="265" r:id="rId20"/>
    <p:sldId id="342" r:id="rId21"/>
    <p:sldId id="343" r:id="rId22"/>
    <p:sldId id="345" r:id="rId23"/>
    <p:sldId id="346" r:id="rId24"/>
    <p:sldId id="347" r:id="rId25"/>
    <p:sldId id="276" r:id="rId26"/>
    <p:sldId id="303" r:id="rId27"/>
    <p:sldId id="348" r:id="rId28"/>
    <p:sldId id="293" r:id="rId29"/>
    <p:sldId id="350" r:id="rId30"/>
    <p:sldId id="351" r:id="rId31"/>
    <p:sldId id="352" r:id="rId32"/>
    <p:sldId id="277" r:id="rId33"/>
    <p:sldId id="355" r:id="rId34"/>
    <p:sldId id="353" r:id="rId35"/>
    <p:sldId id="356" r:id="rId36"/>
    <p:sldId id="357" r:id="rId37"/>
    <p:sldId id="358" r:id="rId38"/>
    <p:sldId id="354" r:id="rId39"/>
    <p:sldId id="284" r:id="rId40"/>
    <p:sldId id="269" r:id="rId41"/>
    <p:sldId id="304" r:id="rId42"/>
    <p:sldId id="305" r:id="rId43"/>
    <p:sldId id="307" r:id="rId44"/>
    <p:sldId id="306" r:id="rId45"/>
    <p:sldId id="308" r:id="rId46"/>
    <p:sldId id="270" r:id="rId47"/>
    <p:sldId id="309" r:id="rId48"/>
    <p:sldId id="310" r:id="rId49"/>
    <p:sldId id="311" r:id="rId50"/>
    <p:sldId id="312" r:id="rId51"/>
    <p:sldId id="314" r:id="rId52"/>
    <p:sldId id="313" r:id="rId53"/>
    <p:sldId id="315" r:id="rId54"/>
    <p:sldId id="316" r:id="rId55"/>
    <p:sldId id="317" r:id="rId56"/>
    <p:sldId id="294" r:id="rId57"/>
    <p:sldId id="296" r:id="rId58"/>
    <p:sldId id="318" r:id="rId59"/>
    <p:sldId id="319" r:id="rId60"/>
    <p:sldId id="321" r:id="rId61"/>
    <p:sldId id="322" r:id="rId62"/>
    <p:sldId id="323" r:id="rId63"/>
    <p:sldId id="324" r:id="rId64"/>
    <p:sldId id="288" r:id="rId65"/>
    <p:sldId id="289" r:id="rId66"/>
    <p:sldId id="320" r:id="rId67"/>
    <p:sldId id="274" r:id="rId68"/>
    <p:sldId id="360" r:id="rId69"/>
    <p:sldId id="275" r:id="rId70"/>
    <p:sldId id="329" r:id="rId7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21619"/>
    <a:srgbClr val="0948CB"/>
    <a:srgbClr val="0B49CB"/>
    <a:srgbClr val="F2F4F8"/>
    <a:srgbClr val="1C7DDB"/>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14B8806F-3F0A-4E69-8F05-A69C9AD476A7}" v="4924" dt="2022-04-04T20:04:41.276"/>
    <p1510:client id="{3BA0D230-C853-4667-83F9-D85E65BD4B24}" v="2" dt="2021-08-19T16:32:24.566"/>
    <p1510:client id="{3FE23458-60A2-4380-8530-C053F65B0FC6}" v="155" dt="2022-04-01T00:21:45.035"/>
    <p1510:client id="{5A0AAAB8-49A6-F942-A54D-C6F3E5FF3A63}" v="89" dt="2021-07-13T17:54:45.232"/>
    <p1510:client id="{6F12DDDA-479E-468E-B038-98E1F63F7B50}" v="222" dt="2022-04-04T20:12:32.424"/>
    <p1510:client id="{76DF6DB8-F2E5-6C48-9ABE-786D868B0110}" v="955" dt="2021-07-13T17:56:41.616"/>
    <p1510:client id="{7FB42E05-DEC9-4126-B474-47B35F363E13}" v="30" dt="2021-07-12T20:25:12.855"/>
    <p1510:client id="{80435197-666F-497F-AB1F-5545059CAE4A}" v="552" dt="2022-04-01T21:38:54.550"/>
    <p1510:client id="{82D0390A-222A-332D-F9F9-70D15093EB60}" v="22" dt="2021-07-13T17:51:30.429"/>
    <p1510:client id="{86B35720-4193-446F-B2D5-9AD9984A55EF}" v="513" dt="2021-08-19T14:59:06.521"/>
    <p1510:client id="{872267E4-296E-4268-A5AB-5DF11D2D3D9D}" v="63" dt="2022-03-31T19:28:28.729"/>
    <p1510:client id="{96B78B59-26B3-49F5-A013-461225C2BE55}" v="84" dt="2022-03-31T19:19:32.239"/>
    <p1510:client id="{998F4E3E-1A76-4A6B-98B6-08752F3768B3}" v="4" dt="2021-08-10T21:41:11.021"/>
    <p1510:client id="{9F30A1D2-6717-426C-A658-3A50309723ED}" v="4" dt="2021-08-10T21:42:35.526"/>
    <p1510:client id="{A4EAAEAF-D9BF-4933-86C7-E66A147508FB}" v="329" dt="2022-04-03T03:27:16.513"/>
    <p1510:client id="{B321C29F-9277-4C10-AC3D-6AE0C9B354F8}" v="203" dt="2022-04-03T03:52:56.622"/>
    <p1510:client id="{B63C8988-E1D3-4A52-8229-FA8C5EBD2ECD}" v="357" dt="2021-08-19T14:01:44.876"/>
    <p1510:client id="{C083896D-BE66-E85C-897C-A6AD0DF65F8C}" v="2226" dt="2021-07-13T17:34:38.142"/>
    <p1510:client id="{CC69BAD0-B878-4D5F-9EDC-F1CFB63E14B5}" v="190" dt="2021-08-18T18:06:57.811"/>
    <p1510:client id="{F3CCA07E-8375-46FF-9E41-708F358EAB95}" v="1295" dt="2022-04-03T03:08:24.260"/>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commentAuthors" Target="commentAuthors.xml"/><Relationship Id="rId79" Type="http://schemas.microsoft.com/office/2015/10/relationships/revisionInfo" Target="revisionInfo.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handoutMaster" Target="handoutMasters/handoutMaster1.xml"/><Relationship Id="rId78"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viewProps" Target="viewProps.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4/4/2022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jpeg>
</file>

<file path=ppt/media/image41.png>
</file>

<file path=ppt/media/image42.png>
</file>

<file path=ppt/media/image43.png>
</file>

<file path=ppt/media/image44.png>
</file>

<file path=ppt/media/image45.jpeg>
</file>

<file path=ppt/media/image46.png>
</file>

<file path=ppt/media/image47.png>
</file>

<file path=ppt/media/image48.png>
</file>

<file path=ppt/media/image49.png>
</file>

<file path=ppt/media/image5.png>
</file>

<file path=ppt/media/image50.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a:p>
        </p:txBody>
      </p:sp>
    </p:spTree>
    <p:extLst>
      <p:ext uri="{BB962C8B-B14F-4D97-AF65-F5344CB8AC3E}">
        <p14:creationId xmlns:p14="http://schemas.microsoft.com/office/powerpoint/2010/main" val="4208315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35</a:t>
            </a:fld>
            <a:endParaRPr lang="en-US"/>
          </a:p>
        </p:txBody>
      </p:sp>
    </p:spTree>
    <p:extLst>
      <p:ext uri="{BB962C8B-B14F-4D97-AF65-F5344CB8AC3E}">
        <p14:creationId xmlns:p14="http://schemas.microsoft.com/office/powerpoint/2010/main" val="6337675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66</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2601684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29</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30</a:t>
            </a:fld>
            <a:endParaRPr lang="en-US"/>
          </a:p>
        </p:txBody>
      </p:sp>
    </p:spTree>
    <p:extLst>
      <p:ext uri="{BB962C8B-B14F-4D97-AF65-F5344CB8AC3E}">
        <p14:creationId xmlns:p14="http://schemas.microsoft.com/office/powerpoint/2010/main" val="34212074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31</a:t>
            </a:fld>
            <a:endParaRPr lang="en-US"/>
          </a:p>
        </p:txBody>
      </p:sp>
    </p:spTree>
    <p:extLst>
      <p:ext uri="{BB962C8B-B14F-4D97-AF65-F5344CB8AC3E}">
        <p14:creationId xmlns:p14="http://schemas.microsoft.com/office/powerpoint/2010/main" val="35300664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32</a:t>
            </a:fld>
            <a:endParaRPr lang="en-US"/>
          </a:p>
        </p:txBody>
      </p:sp>
    </p:spTree>
    <p:extLst>
      <p:ext uri="{BB962C8B-B14F-4D97-AF65-F5344CB8AC3E}">
        <p14:creationId xmlns:p14="http://schemas.microsoft.com/office/powerpoint/2010/main" val="37727455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33</a:t>
            </a:fld>
            <a:endParaRPr lang="en-US"/>
          </a:p>
        </p:txBody>
      </p:sp>
    </p:spTree>
    <p:extLst>
      <p:ext uri="{BB962C8B-B14F-4D97-AF65-F5344CB8AC3E}">
        <p14:creationId xmlns:p14="http://schemas.microsoft.com/office/powerpoint/2010/main" val="22548269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34</a:t>
            </a:fld>
            <a:endParaRPr lang="en-US"/>
          </a:p>
        </p:txBody>
      </p:sp>
    </p:spTree>
    <p:extLst>
      <p:ext uri="{BB962C8B-B14F-4D97-AF65-F5344CB8AC3E}">
        <p14:creationId xmlns:p14="http://schemas.microsoft.com/office/powerpoint/2010/main" val="1647754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4/4/2022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4/4/2022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4/4/2022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4/4/2022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4/4/2022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4/4/2022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4/4/2022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4/4/2022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4/4/2022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4/4/2022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EasyAs12345/coursera-capstone-project/blob/master/Completed_Lab_Data%20Collection%20API%20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EasyAs12345/coursera-capstone-project/blob/master/spacex_launch_dashboard_code.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9.png"/></Relationships>
</file>

<file path=ppt/slides/_rels/slide57.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4.png"/></Relationships>
</file>

<file path=ppt/slides/_rels/slide61.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7.png"/></Relationships>
</file>

<file path=ppt/slides/_rels/slide6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8" Type="http://schemas.openxmlformats.org/officeDocument/2006/relationships/hyperlink" Target="https://dash.plotly.com/dash-core-components" TargetMode="External"/><Relationship Id="rId3" Type="http://schemas.openxmlformats.org/officeDocument/2006/relationships/image" Target="../media/image3.png"/><Relationship Id="rId7" Type="http://schemas.openxmlformats.org/officeDocument/2006/relationships/hyperlink" Target="https://dash.plotly.com/"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hyperlink" Target="https://dash.gallery/Portal/" TargetMode="External"/><Relationship Id="rId5" Type="http://schemas.openxmlformats.org/officeDocument/2006/relationships/hyperlink" Target="https://plotlygraphs.medium.com/" TargetMode="External"/><Relationship Id="rId4" Type="http://schemas.openxmlformats.org/officeDocument/2006/relationships/hyperlink" Target="https://github.com/EasyAs12345" TargetMode="External"/><Relationship Id="rId9" Type="http://schemas.openxmlformats.org/officeDocument/2006/relationships/hyperlink" Target="https://www.coursera.org/learn/applied-data-science-capstone/home/welcome" TargetMode="External"/></Relationships>
</file>

<file path=ppt/slides/_rels/slide67.xml.rels><?xml version="1.0" encoding="UTF-8" standalone="yes"?>
<Relationships xmlns="http://schemas.openxmlformats.org/package/2006/relationships"><Relationship Id="rId2" Type="http://schemas.openxmlformats.org/officeDocument/2006/relationships/image" Target="../media/image50.jpe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923330"/>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John Mangiaracina</a:t>
            </a:r>
          </a:p>
          <a:p>
            <a:endParaRPr lang="en-US">
              <a:solidFill>
                <a:schemeClr val="bg2"/>
              </a:solidFill>
              <a:latin typeface="Abadi"/>
              <a:ea typeface="SF Pro" pitchFamily="2" charset="0"/>
              <a:cs typeface="SF Pro" pitchFamily="2" charset="0"/>
            </a:endParaRPr>
          </a:p>
          <a:p>
            <a:r>
              <a:rPr lang="en-US" i="1">
                <a:solidFill>
                  <a:schemeClr val="bg2"/>
                </a:solidFill>
                <a:latin typeface="Abadi"/>
                <a:ea typeface="SF Pro" pitchFamily="2" charset="0"/>
                <a:cs typeface="SF Pro" pitchFamily="2" charset="0"/>
              </a:rPr>
              <a:t>Mar 31, 2022</a:t>
            </a:r>
            <a:endParaRPr lang="en-US" i="1">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4616933" cy="4209152"/>
          </a:xfrm>
          <a:prstGeom prst="rect">
            <a:avLst/>
          </a:prstGeom>
        </p:spPr>
        <p:txBody>
          <a:bodyPr lIns="91440" tIns="45720" rIns="91440" bIns="45720" anchor="t">
            <a:noAutofit/>
          </a:bodyPr>
          <a:lstStyle/>
          <a:p>
            <a:pPr>
              <a:lnSpc>
                <a:spcPct val="100000"/>
              </a:lnSpc>
              <a:spcBef>
                <a:spcPts val="1400"/>
              </a:spcBef>
            </a:pPr>
            <a:r>
              <a:rPr lang="en-US" sz="2200" err="1">
                <a:solidFill>
                  <a:schemeClr val="accent3">
                    <a:lumMod val="25000"/>
                  </a:schemeClr>
                </a:solidFill>
                <a:latin typeface="Abadi"/>
              </a:rPr>
              <a:t>Webscraping</a:t>
            </a:r>
            <a:r>
              <a:rPr lang="en-US" sz="2200">
                <a:solidFill>
                  <a:schemeClr val="accent3">
                    <a:lumMod val="25000"/>
                  </a:schemeClr>
                </a:solidFill>
                <a:latin typeface="Abadi"/>
              </a:rPr>
              <a:t> Process Flowchart is to the right</a:t>
            </a:r>
          </a:p>
          <a:p>
            <a:pPr>
              <a:lnSpc>
                <a:spcPct val="100000"/>
              </a:lnSpc>
              <a:spcBef>
                <a:spcPts val="1400"/>
              </a:spcBef>
            </a:pPr>
            <a:r>
              <a:rPr lang="en-US" sz="2200">
                <a:solidFill>
                  <a:schemeClr val="accent3">
                    <a:lumMod val="25000"/>
                  </a:schemeClr>
                </a:solidFill>
                <a:latin typeface="Abadi"/>
              </a:rPr>
              <a:t>The web scraping </a:t>
            </a:r>
            <a:r>
              <a:rPr lang="en-US" sz="2200" err="1">
                <a:solidFill>
                  <a:schemeClr val="accent3">
                    <a:lumMod val="25000"/>
                  </a:schemeClr>
                </a:solidFill>
                <a:latin typeface="Abadi"/>
              </a:rPr>
              <a:t>jupyter</a:t>
            </a:r>
            <a:r>
              <a:rPr lang="en-US" sz="2200">
                <a:solidFill>
                  <a:schemeClr val="accent3">
                    <a:lumMod val="25000"/>
                  </a:schemeClr>
                </a:solidFill>
                <a:latin typeface="Abadi"/>
              </a:rPr>
              <a:t> notebook is available at:</a:t>
            </a:r>
          </a:p>
          <a:p>
            <a:pPr marL="457200" lvl="1" indent="0">
              <a:lnSpc>
                <a:spcPct val="100000"/>
              </a:lnSpc>
              <a:spcBef>
                <a:spcPts val="1400"/>
              </a:spcBef>
              <a:buNone/>
            </a:pPr>
            <a:r>
              <a:rPr lang="en-US" sz="1800" u="sng">
                <a:solidFill>
                  <a:srgbClr val="0070C0"/>
                </a:solidFill>
                <a:ea typeface="+mn-lt"/>
                <a:cs typeface="+mn-lt"/>
              </a:rPr>
              <a:t>https://github.com/EasyAs12345/coursera-capstone-project/blob/master/Completed_Lab_Data%20Collection%20with%20Web%20Scraping.ipynb</a:t>
            </a:r>
            <a:endParaRPr lang="en-US" sz="1800" u="sng">
              <a:solidFill>
                <a:srgbClr val="0070C0"/>
              </a:solidFill>
              <a:latin typeface="Abadi"/>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 - Scraping</a:t>
            </a:r>
            <a:endParaRPr lang="en-US">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a:solidFill>
                <a:srgbClr val="1C7DDB"/>
              </a:solidFill>
              <a:latin typeface="Abadi"/>
            </a:endParaRPr>
          </a:p>
        </p:txBody>
      </p:sp>
      <p:pic>
        <p:nvPicPr>
          <p:cNvPr id="5" name="Picture 6" descr="Diagram, timeline&#10;&#10;Description automatically generated">
            <a:extLst>
              <a:ext uri="{FF2B5EF4-FFF2-40B4-BE49-F238E27FC236}">
                <a16:creationId xmlns:a16="http://schemas.microsoft.com/office/drawing/2014/main" id="{DF0E29B6-9525-FD4D-3486-F6C472173EEE}"/>
              </a:ext>
            </a:extLst>
          </p:cNvPr>
          <p:cNvPicPr>
            <a:picLocks noChangeAspect="1"/>
          </p:cNvPicPr>
          <p:nvPr/>
        </p:nvPicPr>
        <p:blipFill>
          <a:blip r:embed="rId3"/>
          <a:stretch>
            <a:fillRect/>
          </a:stretch>
        </p:blipFill>
        <p:spPr>
          <a:xfrm>
            <a:off x="6093791" y="2109025"/>
            <a:ext cx="5250068" cy="3655951"/>
          </a:xfrm>
          <a:prstGeom prst="rect">
            <a:avLst/>
          </a:prstGeom>
        </p:spPr>
      </p:pic>
    </p:spTree>
    <p:extLst>
      <p:ext uri="{BB962C8B-B14F-4D97-AF65-F5344CB8AC3E}">
        <p14:creationId xmlns:p14="http://schemas.microsoft.com/office/powerpoint/2010/main" val="39950652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035827" cy="4351338"/>
          </a:xfrm>
          <a:prstGeom prst="rect">
            <a:avLst/>
          </a:prstGeom>
        </p:spPr>
        <p:txBody>
          <a:bodyPr lIns="91440" tIns="45720" rIns="91440" bIns="45720" anchor="t"/>
          <a:lstStyle/>
          <a:p>
            <a:r>
              <a:rPr lang="en-US" sz="2200">
                <a:solidFill>
                  <a:schemeClr val="accent3">
                    <a:lumMod val="25000"/>
                  </a:schemeClr>
                </a:solidFill>
                <a:latin typeface="Abadi"/>
              </a:rPr>
              <a:t>Data Wrangling Focused on determining which key values of interest were missing in the dataset.</a:t>
            </a: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a:rPr>
              <a:t>We applied the .</a:t>
            </a:r>
            <a:r>
              <a:rPr lang="en-US" sz="2200" err="1">
                <a:solidFill>
                  <a:schemeClr val="accent3">
                    <a:lumMod val="25000"/>
                  </a:schemeClr>
                </a:solidFill>
                <a:latin typeface="Abadi"/>
              </a:rPr>
              <a:t>isnull</a:t>
            </a:r>
            <a:r>
              <a:rPr lang="en-US" sz="2200">
                <a:solidFill>
                  <a:schemeClr val="accent3">
                    <a:lumMod val="25000"/>
                  </a:schemeClr>
                </a:solidFill>
                <a:latin typeface="Abadi"/>
              </a:rPr>
              <a:t>() method to the Falcon9 data to determine this</a:t>
            </a: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a:rPr>
              <a:t>It was decided to apply the .mean() method to take the average of the data that does exist for a particular attribute, and then replace the missing data of a particular attribute with the mean of said attribute.</a:t>
            </a:r>
          </a:p>
          <a:p>
            <a:r>
              <a:rPr lang="en-US" sz="2200">
                <a:solidFill>
                  <a:schemeClr val="accent3">
                    <a:lumMod val="25000"/>
                  </a:schemeClr>
                </a:solidFill>
                <a:latin typeface="Abadi"/>
              </a:rPr>
              <a:t>Data Wrangling can be found in the </a:t>
            </a:r>
            <a:r>
              <a:rPr lang="en-US" sz="2200" err="1">
                <a:solidFill>
                  <a:schemeClr val="accent3">
                    <a:lumMod val="25000"/>
                  </a:schemeClr>
                </a:solidFill>
                <a:latin typeface="Abadi"/>
              </a:rPr>
              <a:t>Jupyter</a:t>
            </a:r>
            <a:r>
              <a:rPr lang="en-US" sz="2200">
                <a:solidFill>
                  <a:schemeClr val="accent3">
                    <a:lumMod val="25000"/>
                  </a:schemeClr>
                </a:solidFill>
                <a:latin typeface="Abadi"/>
              </a:rPr>
              <a:t> Notebook </a:t>
            </a:r>
            <a:r>
              <a:rPr lang="en-US" sz="2200">
                <a:solidFill>
                  <a:schemeClr val="accent3">
                    <a:lumMod val="25000"/>
                  </a:schemeClr>
                </a:solidFill>
                <a:latin typeface="Abadi"/>
                <a:ea typeface="+mn-lt"/>
                <a:cs typeface="+mn-lt"/>
              </a:rPr>
              <a:t>located at:</a:t>
            </a:r>
          </a:p>
          <a:p>
            <a:pPr marL="342900" lvl="1" indent="0">
              <a:buNone/>
            </a:pPr>
            <a:r>
              <a:rPr lang="en-US" sz="1800">
                <a:solidFill>
                  <a:srgbClr val="0070C0"/>
                </a:solidFill>
                <a:latin typeface="Abadi"/>
                <a:ea typeface="+mn-lt"/>
                <a:cs typeface="+mn-lt"/>
              </a:rPr>
              <a:t> </a:t>
            </a:r>
            <a:r>
              <a:rPr lang="en-US" sz="1800">
                <a:solidFill>
                  <a:srgbClr val="0070C0"/>
                </a:solidFill>
                <a:ea typeface="+mn-lt"/>
                <a:cs typeface="+mn-lt"/>
                <a:hlinkClick r:id="rId3"/>
              </a:rPr>
              <a:t>https://github.com/EasyAs12345/coursera-capstone-project/blob/master/Completed_Lab_Data%20Collection%20API%20Lab.ipynb</a:t>
            </a:r>
            <a:endParaRPr lang="en-US" sz="1800">
              <a:solidFill>
                <a:srgbClr val="0070C0"/>
              </a:solidFill>
              <a:ea typeface="+mn-lt"/>
              <a:cs typeface="+mn-lt"/>
            </a:endParaRPr>
          </a:p>
          <a:p>
            <a:pPr marL="342900" lvl="1" indent="0">
              <a:buNone/>
            </a:pPr>
            <a:r>
              <a:rPr lang="en-US" sz="1800">
                <a:solidFill>
                  <a:srgbClr val="0070C0"/>
                </a:solidFill>
                <a:cs typeface="Calibri"/>
              </a:rPr>
              <a:t>And</a:t>
            </a:r>
          </a:p>
          <a:p>
            <a:pPr marL="342900" lvl="1" indent="0">
              <a:buNone/>
            </a:pPr>
            <a:r>
              <a:rPr lang="en-US" sz="1800" u="sng">
                <a:solidFill>
                  <a:srgbClr val="0070C0"/>
                </a:solidFill>
                <a:ea typeface="+mn-lt"/>
                <a:cs typeface="+mn-lt"/>
              </a:rPr>
              <a:t>https://github.com/EasyAs12345/coursera-capstone-project/blob/master/Completed_Lab_EDA.ipynb</a:t>
            </a:r>
            <a:endParaRPr lang="en-US" u="sng">
              <a:solidFill>
                <a:srgbClr val="0070C0"/>
              </a:solidFill>
              <a:cs typeface="Calibri"/>
            </a:endParaRP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12</a:t>
            </a:fld>
            <a:endParaRPr lang="en-US"/>
          </a:p>
        </p:txBody>
      </p:sp>
      <p:pic>
        <p:nvPicPr>
          <p:cNvPr id="2" name="Picture 2" descr="Timeline&#10;&#10;Description automatically generated">
            <a:extLst>
              <a:ext uri="{FF2B5EF4-FFF2-40B4-BE49-F238E27FC236}">
                <a16:creationId xmlns:a16="http://schemas.microsoft.com/office/drawing/2014/main" id="{61E78802-3404-BDB7-7370-CC8C73D0BF26}"/>
              </a:ext>
            </a:extLst>
          </p:cNvPr>
          <p:cNvPicPr>
            <a:picLocks noGrp="1" noChangeAspect="1"/>
          </p:cNvPicPr>
          <p:nvPr>
            <p:ph idx="4294967295"/>
          </p:nvPr>
        </p:nvPicPr>
        <p:blipFill>
          <a:blip r:embed="rId3"/>
          <a:stretch>
            <a:fillRect/>
          </a:stretch>
        </p:blipFill>
        <p:spPr>
          <a:xfrm>
            <a:off x="3793561" y="1825625"/>
            <a:ext cx="3988727" cy="4119425"/>
          </a:xfrm>
          <a:prstGeom prst="rect">
            <a:avLst/>
          </a:prstGeom>
        </p:spPr>
      </p:pic>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Wrangling Flow Chart</a:t>
            </a:r>
          </a:p>
        </p:txBody>
      </p:sp>
    </p:spTree>
    <p:extLst>
      <p:ext uri="{BB962C8B-B14F-4D97-AF65-F5344CB8AC3E}">
        <p14:creationId xmlns:p14="http://schemas.microsoft.com/office/powerpoint/2010/main" val="27731223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28062"/>
            <a:ext cx="9745589" cy="4748901"/>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Summary of Charts Plotted as part of EDA</a:t>
            </a:r>
          </a:p>
          <a:p>
            <a:pPr lvl="1" indent="-342900">
              <a:lnSpc>
                <a:spcPct val="100000"/>
              </a:lnSpc>
              <a:spcBef>
                <a:spcPts val="1400"/>
              </a:spcBef>
            </a:pPr>
            <a:r>
              <a:rPr lang="en-US" sz="1800">
                <a:ea typeface="+mn-lt"/>
                <a:cs typeface="+mn-lt"/>
              </a:rPr>
              <a:t>Payload Mass (kg) vs. Flight  Number:  To see if the Rate of success of recovery trended over successive launches (if the system learned and got better), but also to see whether there was any change in the quantity of the payload over successive launches.</a:t>
            </a:r>
            <a:endParaRPr lang="en-US" sz="1800">
              <a:solidFill>
                <a:srgbClr val="000000"/>
              </a:solidFill>
              <a:latin typeface="Calibri"/>
              <a:cs typeface="Calibri"/>
            </a:endParaRPr>
          </a:p>
          <a:p>
            <a:pPr lvl="2" indent="-285750">
              <a:lnSpc>
                <a:spcPct val="100000"/>
              </a:lnSpc>
              <a:spcBef>
                <a:spcPts val="1400"/>
              </a:spcBef>
            </a:pPr>
            <a:r>
              <a:rPr lang="en-US" sz="1200">
                <a:ea typeface="+mn-lt"/>
                <a:cs typeface="+mn-lt"/>
              </a:rPr>
              <a:t>CCAFS LC-40, has a success rate of 60 %, while KSC LC-39A and VAFB SLC 4E have a success rate of 77%.</a:t>
            </a:r>
          </a:p>
          <a:p>
            <a:pPr lvl="1" indent="-342900">
              <a:lnSpc>
                <a:spcPct val="100000"/>
              </a:lnSpc>
              <a:spcBef>
                <a:spcPts val="1400"/>
              </a:spcBef>
            </a:pPr>
            <a:r>
              <a:rPr lang="en-US" sz="1800">
                <a:ea typeface="+mn-lt"/>
                <a:cs typeface="+mn-lt"/>
              </a:rPr>
              <a:t>Launch Site vs. Flight Number:  To see if there was a difference over time in success of launch recovery based on where the Rocket was launched from, and to see how launch site selection varied over time.</a:t>
            </a:r>
          </a:p>
          <a:p>
            <a:pPr lvl="2" indent="-285750">
              <a:lnSpc>
                <a:spcPct val="100000"/>
              </a:lnSpc>
              <a:spcBef>
                <a:spcPts val="1400"/>
              </a:spcBef>
            </a:pPr>
            <a:r>
              <a:rPr lang="en-US" sz="1200">
                <a:ea typeface="+mn-lt"/>
                <a:cs typeface="+mn-lt"/>
              </a:rPr>
              <a:t>Launch Recovery Rate increase over time at VAFB and KSC, not as clear cut at CCAFS</a:t>
            </a:r>
          </a:p>
          <a:p>
            <a:pPr lvl="1" indent="-342900">
              <a:lnSpc>
                <a:spcPct val="100000"/>
              </a:lnSpc>
              <a:spcBef>
                <a:spcPts val="1400"/>
              </a:spcBef>
            </a:pPr>
            <a:r>
              <a:rPr lang="en-US" sz="1800">
                <a:ea typeface="+mn-lt"/>
                <a:cs typeface="+mn-lt"/>
              </a:rPr>
              <a:t>Launch Site vs. Payload Mass:  To see any preferences for Launch Site based on the amount of mass to be launched, and to see how success rate of launch vehicle recovery varied by launch site for groupings of payload mass.</a:t>
            </a:r>
            <a:endParaRPr lang="en-US" sz="1800" err="1">
              <a:solidFill>
                <a:srgbClr val="000000"/>
              </a:solidFill>
              <a:latin typeface="Calibri"/>
              <a:cs typeface="Calibri"/>
            </a:endParaRPr>
          </a:p>
          <a:p>
            <a:pPr lvl="2" indent="-285750">
              <a:lnSpc>
                <a:spcPct val="100000"/>
              </a:lnSpc>
              <a:spcBef>
                <a:spcPts val="1400"/>
              </a:spcBef>
            </a:pPr>
            <a:r>
              <a:rPr lang="en-US" sz="1400">
                <a:solidFill>
                  <a:srgbClr val="000000"/>
                </a:solidFill>
                <a:latin typeface="Calibri" panose="020F0502020204030204"/>
                <a:cs typeface="Calibri" panose="020F0502020204030204"/>
              </a:rPr>
              <a:t>No Launches above 10KG from VAFB, slight advantage of successful recovery with very high Payload mass at CCAFS </a:t>
            </a:r>
          </a:p>
          <a:p>
            <a:endParaRPr lang="en-US">
              <a:solidFill>
                <a:srgbClr val="000000"/>
              </a:solidFill>
              <a:latin typeface="Calibri" panose="020F0502020204030204"/>
              <a:cs typeface="Calibri" panose="020F0502020204030204"/>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Data Visualization, Part 1</a:t>
            </a:r>
          </a:p>
        </p:txBody>
      </p:sp>
    </p:spTree>
    <p:extLst>
      <p:ext uri="{BB962C8B-B14F-4D97-AF65-F5344CB8AC3E}">
        <p14:creationId xmlns:p14="http://schemas.microsoft.com/office/powerpoint/2010/main" val="779971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626842"/>
            <a:ext cx="9745589" cy="4550121"/>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Summary of Charts Plotted as part of EDA, cont.</a:t>
            </a:r>
          </a:p>
          <a:p>
            <a:pPr lvl="1" indent="-342900">
              <a:lnSpc>
                <a:spcPct val="100000"/>
              </a:lnSpc>
              <a:spcBef>
                <a:spcPts val="1400"/>
              </a:spcBef>
            </a:pPr>
            <a:r>
              <a:rPr lang="en-US" sz="1800">
                <a:solidFill>
                  <a:schemeClr val="accent3">
                    <a:lumMod val="25000"/>
                  </a:schemeClr>
                </a:solidFill>
                <a:latin typeface="Abadi"/>
                <a:cs typeface="Calibri"/>
              </a:rPr>
              <a:t>Orbit Class vs. Orbit:  To see </a:t>
            </a:r>
            <a:r>
              <a:rPr lang="en-US" sz="1800">
                <a:solidFill>
                  <a:srgbClr val="000000"/>
                </a:solidFill>
                <a:latin typeface="Calibri"/>
                <a:cs typeface="Calibri"/>
              </a:rPr>
              <a:t>the</a:t>
            </a:r>
            <a:r>
              <a:rPr lang="en-US" sz="1800">
                <a:ea typeface="+mn-lt"/>
                <a:cs typeface="+mn-lt"/>
              </a:rPr>
              <a:t> sucess rate of each type of Orbit.  </a:t>
            </a:r>
            <a:endParaRPr lang="en-US" sz="1800">
              <a:solidFill>
                <a:srgbClr val="292929"/>
              </a:solidFill>
              <a:latin typeface="Abadi"/>
              <a:ea typeface="+mn-lt"/>
              <a:cs typeface="+mn-lt"/>
            </a:endParaRPr>
          </a:p>
          <a:p>
            <a:pPr lvl="2" indent="-285750">
              <a:lnSpc>
                <a:spcPct val="100000"/>
              </a:lnSpc>
              <a:spcBef>
                <a:spcPts val="1400"/>
              </a:spcBef>
            </a:pPr>
            <a:r>
              <a:rPr lang="en-US" sz="1400">
                <a:ea typeface="+mn-lt"/>
                <a:cs typeface="+mn-lt"/>
              </a:rPr>
              <a:t>ES-L1, SSO, HEO, and GEO had the highest success rate of 1.0 =  100%!</a:t>
            </a:r>
            <a:endParaRPr lang="en-US" sz="1400">
              <a:solidFill>
                <a:srgbClr val="000000"/>
              </a:solidFill>
              <a:latin typeface="Calibri"/>
              <a:cs typeface="Calibri"/>
            </a:endParaRPr>
          </a:p>
          <a:p>
            <a:pPr lvl="1" indent="-342900">
              <a:lnSpc>
                <a:spcPct val="100000"/>
              </a:lnSpc>
              <a:spcBef>
                <a:spcPts val="1400"/>
              </a:spcBef>
            </a:pPr>
            <a:r>
              <a:rPr lang="en-US" sz="1800">
                <a:ea typeface="+mn-lt"/>
                <a:cs typeface="+mn-lt"/>
              </a:rPr>
              <a:t>Orbit vs. Flight Number:  To see variation over time of actual orbit of payload over time, and also success of launch vehicle recovery over time (Flight Number).</a:t>
            </a:r>
            <a:endParaRPr lang="en-US" sz="1800">
              <a:solidFill>
                <a:srgbClr val="000000"/>
              </a:solidFill>
              <a:latin typeface="Calibri"/>
              <a:cs typeface="Calibri"/>
            </a:endParaRPr>
          </a:p>
          <a:p>
            <a:pPr lvl="2" indent="-285750">
              <a:lnSpc>
                <a:spcPct val="100000"/>
              </a:lnSpc>
              <a:spcBef>
                <a:spcPts val="1400"/>
              </a:spcBef>
            </a:pPr>
            <a:r>
              <a:rPr lang="en-US" sz="1400">
                <a:solidFill>
                  <a:srgbClr val="000000"/>
                </a:solidFill>
                <a:latin typeface="Calibri"/>
                <a:cs typeface="Calibri"/>
              </a:rPr>
              <a:t>With Geo and MEO, greater success over time. Others see no difference over time.</a:t>
            </a:r>
          </a:p>
          <a:p>
            <a:pPr lvl="1" indent="-342900">
              <a:lnSpc>
                <a:spcPct val="100000"/>
              </a:lnSpc>
              <a:spcBef>
                <a:spcPts val="1400"/>
              </a:spcBef>
            </a:pPr>
            <a:r>
              <a:rPr lang="en-US" sz="1800">
                <a:ea typeface="+mn-lt"/>
                <a:cs typeface="+mn-lt"/>
              </a:rPr>
              <a:t>Orbit vs. </a:t>
            </a:r>
            <a:r>
              <a:rPr lang="en-US" sz="1800" err="1">
                <a:ea typeface="+mn-lt"/>
                <a:cs typeface="+mn-lt"/>
              </a:rPr>
              <a:t>PayloadMass</a:t>
            </a:r>
            <a:r>
              <a:rPr lang="en-US" sz="1800">
                <a:ea typeface="+mn-lt"/>
                <a:cs typeface="+mn-lt"/>
              </a:rPr>
              <a:t>:  To see any trends in Orbit selection based on differences in the Mass of the Payload (a larger mass requires more Energy to drive it higher in the atmosphere before reaching outer space.)</a:t>
            </a:r>
            <a:endParaRPr lang="en-US" sz="1800">
              <a:solidFill>
                <a:srgbClr val="000000"/>
              </a:solidFill>
              <a:latin typeface="Calibri"/>
              <a:cs typeface="Calibri"/>
            </a:endParaRPr>
          </a:p>
          <a:p>
            <a:pPr lvl="2" indent="-285750">
              <a:lnSpc>
                <a:spcPct val="100000"/>
              </a:lnSpc>
              <a:spcBef>
                <a:spcPts val="1400"/>
              </a:spcBef>
            </a:pPr>
            <a:r>
              <a:rPr lang="en-US" sz="1400">
                <a:ea typeface="+mn-lt"/>
                <a:cs typeface="+mn-lt"/>
              </a:rPr>
              <a:t>Polar, LEO, and ISS Orbits, when launching heavy payloads, have a greater success rate of successful launch vehicle recovery</a:t>
            </a:r>
            <a:endParaRPr lang="en-US" sz="1400">
              <a:solidFill>
                <a:srgbClr val="000000"/>
              </a:solidFill>
              <a:latin typeface="Calibri"/>
              <a:cs typeface="Calibri"/>
            </a:endParaRPr>
          </a:p>
          <a:p>
            <a:pPr marL="0" indent="0">
              <a:buNone/>
            </a:pPr>
            <a:endParaRPr lang="en-US">
              <a:cs typeface="Calibri" panose="020F0502020204030204"/>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Data Visualization, Part 2</a:t>
            </a:r>
          </a:p>
        </p:txBody>
      </p:sp>
    </p:spTree>
    <p:extLst>
      <p:ext uri="{BB962C8B-B14F-4D97-AF65-F5344CB8AC3E}">
        <p14:creationId xmlns:p14="http://schemas.microsoft.com/office/powerpoint/2010/main" val="1945432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72234"/>
            <a:ext cx="9745589" cy="4704729"/>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Summary of Charts Plotted as part of EDA, cont.</a:t>
            </a:r>
          </a:p>
          <a:p>
            <a:pPr lvl="1" indent="-342900">
              <a:lnSpc>
                <a:spcPct val="100000"/>
              </a:lnSpc>
              <a:spcBef>
                <a:spcPts val="1400"/>
              </a:spcBef>
            </a:pPr>
            <a:r>
              <a:rPr lang="en-US" sz="1800">
                <a:ea typeface="+mn-lt"/>
                <a:cs typeface="+mn-lt"/>
              </a:rPr>
              <a:t>Success Rate vs Time:  To see if Launch Vehicle Recovery improved or not over time.  To see if the organization is getting better, worse, or neutral over time.</a:t>
            </a:r>
            <a:endParaRPr lang="en-US" sz="1800">
              <a:solidFill>
                <a:srgbClr val="292929"/>
              </a:solidFill>
              <a:latin typeface="Abadi"/>
              <a:ea typeface="+mn-lt"/>
              <a:cs typeface="+mn-lt"/>
            </a:endParaRPr>
          </a:p>
          <a:p>
            <a:pPr lvl="2" indent="-285750">
              <a:lnSpc>
                <a:spcPct val="100000"/>
              </a:lnSpc>
              <a:spcBef>
                <a:spcPts val="1400"/>
              </a:spcBef>
            </a:pPr>
            <a:r>
              <a:rPr lang="en-US" sz="1400">
                <a:solidFill>
                  <a:srgbClr val="000000"/>
                </a:solidFill>
                <a:latin typeface="Calibri"/>
                <a:cs typeface="Calibri"/>
              </a:rPr>
              <a:t>Overall, the success rate of launch vehicle recovery has been on a trending upward curve from 2013 – 2020!</a:t>
            </a:r>
          </a:p>
          <a:p>
            <a:pPr lvl="2" indent="-285750">
              <a:lnSpc>
                <a:spcPct val="100000"/>
              </a:lnSpc>
              <a:spcBef>
                <a:spcPts val="1400"/>
              </a:spcBef>
            </a:pPr>
            <a:r>
              <a:rPr lang="en-US" sz="1400">
                <a:solidFill>
                  <a:srgbClr val="000000"/>
                </a:solidFill>
                <a:latin typeface="Calibri"/>
                <a:cs typeface="Calibri"/>
              </a:rPr>
              <a:t>Very good news for SpaceX as a whole … although always room for improvement!</a:t>
            </a:r>
          </a:p>
          <a:p>
            <a:pPr>
              <a:lnSpc>
                <a:spcPct val="100000"/>
              </a:lnSpc>
              <a:spcBef>
                <a:spcPts val="1400"/>
              </a:spcBef>
            </a:pPr>
            <a:r>
              <a:rPr lang="en-US" sz="2200">
                <a:solidFill>
                  <a:schemeClr val="accent3">
                    <a:lumMod val="25000"/>
                  </a:schemeClr>
                </a:solidFill>
                <a:latin typeface="Abadi"/>
              </a:rPr>
              <a:t>The complete EDA with data visualization notebook is available at:</a:t>
            </a:r>
          </a:p>
          <a:p>
            <a:pPr marL="342900" lvl="1" indent="0">
              <a:lnSpc>
                <a:spcPct val="100000"/>
              </a:lnSpc>
              <a:spcBef>
                <a:spcPts val="1400"/>
              </a:spcBef>
              <a:buNone/>
            </a:pPr>
            <a:r>
              <a:rPr lang="en-US" sz="1800" u="sng">
                <a:solidFill>
                  <a:srgbClr val="0070C0"/>
                </a:solidFill>
                <a:ea typeface="+mn-lt"/>
                <a:cs typeface="+mn-lt"/>
              </a:rPr>
              <a:t>https://github.com/EasyAs12345/coursera-capstone-project/blob/master/Completed_Lab%20Complete%20the%20EDA%20with%20Visualization%20lab.ipynb</a:t>
            </a:r>
            <a:endParaRPr lang="en-US" sz="1800" u="sng">
              <a:solidFill>
                <a:srgbClr val="0070C0"/>
              </a:solidFill>
              <a:latin typeface="Abadi"/>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Data Visualization, Part 3</a:t>
            </a:r>
          </a:p>
        </p:txBody>
      </p:sp>
    </p:spTree>
    <p:extLst>
      <p:ext uri="{BB962C8B-B14F-4D97-AF65-F5344CB8AC3E}">
        <p14:creationId xmlns:p14="http://schemas.microsoft.com/office/powerpoint/2010/main" val="13124725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Utilizing SQL queries, I explored:</a:t>
            </a:r>
            <a:endParaRPr lang="en-US" sz="2200">
              <a:solidFill>
                <a:schemeClr val="accent3">
                  <a:lumMod val="25000"/>
                </a:schemeClr>
              </a:solidFill>
              <a:latin typeface="Abadi" panose="020B0604020104020204" pitchFamily="34" charset="0"/>
            </a:endParaRPr>
          </a:p>
          <a:p>
            <a:pPr lvl="1" indent="-342900">
              <a:lnSpc>
                <a:spcPct val="100000"/>
              </a:lnSpc>
              <a:spcBef>
                <a:spcPts val="1400"/>
              </a:spcBef>
            </a:pPr>
            <a:r>
              <a:rPr lang="en-US" sz="1800">
                <a:solidFill>
                  <a:schemeClr val="accent3">
                    <a:lumMod val="25000"/>
                  </a:schemeClr>
                </a:solidFill>
                <a:latin typeface="Abadi"/>
              </a:rPr>
              <a:t>What are the unique launch sites that were used:</a:t>
            </a:r>
            <a:endParaRPr lang="en-US" sz="1400">
              <a:solidFill>
                <a:schemeClr val="accent3">
                  <a:lumMod val="25000"/>
                </a:schemeClr>
              </a:solidFill>
              <a:latin typeface="Abadi" panose="020B0604020104020204" pitchFamily="34" charset="0"/>
              <a:ea typeface="+mn-lt"/>
              <a:cs typeface="+mn-lt"/>
            </a:endParaRPr>
          </a:p>
          <a:p>
            <a:pPr lvl="2"/>
            <a:r>
              <a:rPr lang="en-US" sz="1400">
                <a:ea typeface="+mn-lt"/>
                <a:cs typeface="+mn-lt"/>
              </a:rPr>
              <a:t>CCAFS LC-40, CCAFS SLC-40, KSC LC-39A, and VAFB SLC-4E</a:t>
            </a:r>
            <a:endParaRPr lang="en-US">
              <a:cs typeface="Calibri" panose="020F0502020204030204"/>
            </a:endParaRPr>
          </a:p>
          <a:p>
            <a:pPr lvl="1" indent="-285750"/>
            <a:r>
              <a:rPr lang="en-US" sz="1800">
                <a:solidFill>
                  <a:srgbClr val="000000"/>
                </a:solidFill>
                <a:latin typeface="Calibri"/>
                <a:cs typeface="Calibri"/>
              </a:rPr>
              <a:t>To see launch sites that begin with the string </a:t>
            </a:r>
            <a:r>
              <a:rPr lang="en-US" sz="1800">
                <a:ea typeface="+mn-lt"/>
                <a:cs typeface="+mn-lt"/>
              </a:rPr>
              <a:t>'CCA'</a:t>
            </a:r>
            <a:endParaRPr lang="en-US" sz="1800">
              <a:solidFill>
                <a:srgbClr val="000000"/>
              </a:solidFill>
              <a:latin typeface="Calibri"/>
              <a:cs typeface="Calibri"/>
            </a:endParaRPr>
          </a:p>
          <a:p>
            <a:pPr lvl="1" indent="-285750"/>
            <a:r>
              <a:rPr lang="en-US" sz="1800">
                <a:ea typeface="+mn-lt"/>
                <a:cs typeface="+mn-lt"/>
              </a:rPr>
              <a:t>Display the total payload mass carried by boosters launched by NASA (CRS)</a:t>
            </a:r>
            <a:endParaRPr lang="en-US" sz="1800">
              <a:solidFill>
                <a:srgbClr val="000000"/>
              </a:solidFill>
              <a:latin typeface="Calibri"/>
              <a:cs typeface="Calibri"/>
            </a:endParaRPr>
          </a:p>
          <a:p>
            <a:pPr lvl="2"/>
            <a:r>
              <a:rPr lang="en-US" sz="1400">
                <a:solidFill>
                  <a:srgbClr val="000000"/>
                </a:solidFill>
                <a:latin typeface="Calibri"/>
                <a:cs typeface="Calibri"/>
              </a:rPr>
              <a:t>48213 kg.</a:t>
            </a:r>
          </a:p>
          <a:p>
            <a:pPr lvl="1" indent="-285750"/>
            <a:r>
              <a:rPr lang="en-US" sz="1800">
                <a:ea typeface="+mn-lt"/>
                <a:cs typeface="+mn-lt"/>
              </a:rPr>
              <a:t>Display average payload mass carried by booster version F9 v1.1</a:t>
            </a:r>
            <a:endParaRPr lang="en-US" sz="1800">
              <a:solidFill>
                <a:srgbClr val="000000"/>
              </a:solidFill>
              <a:latin typeface="Calibri"/>
              <a:cs typeface="Calibri"/>
            </a:endParaRPr>
          </a:p>
          <a:p>
            <a:pPr lvl="2"/>
            <a:r>
              <a:rPr lang="en-US" sz="1400">
                <a:solidFill>
                  <a:srgbClr val="000000"/>
                </a:solidFill>
                <a:latin typeface="Calibri"/>
                <a:cs typeface="Calibri"/>
              </a:rPr>
              <a:t>3890 kg.</a:t>
            </a:r>
          </a:p>
          <a:p>
            <a:pPr lvl="1" indent="-285750"/>
            <a:r>
              <a:rPr lang="en-US" sz="1800">
                <a:ea typeface="+mn-lt"/>
                <a:cs typeface="+mn-lt"/>
              </a:rPr>
              <a:t>List the date when the first successful landing outcome in ground pad was achieved.</a:t>
            </a:r>
            <a:endParaRPr lang="en-US" sz="1800">
              <a:solidFill>
                <a:srgbClr val="000000"/>
              </a:solidFill>
              <a:latin typeface="Calibri"/>
              <a:cs typeface="Calibri"/>
            </a:endParaRPr>
          </a:p>
          <a:p>
            <a:pPr lvl="2"/>
            <a:r>
              <a:rPr lang="en-US" sz="1400">
                <a:solidFill>
                  <a:srgbClr val="000000"/>
                </a:solidFill>
                <a:latin typeface="Calibri"/>
                <a:cs typeface="Calibri"/>
              </a:rPr>
              <a:t>22 Dec 2015</a:t>
            </a:r>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SQL, Part 1</a:t>
            </a:r>
          </a:p>
        </p:txBody>
      </p:sp>
    </p:spTree>
    <p:extLst>
      <p:ext uri="{BB962C8B-B14F-4D97-AF65-F5344CB8AC3E}">
        <p14:creationId xmlns:p14="http://schemas.microsoft.com/office/powerpoint/2010/main" val="15787263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Utilizing SQL queries, I explored (</a:t>
            </a:r>
            <a:r>
              <a:rPr lang="en-US" sz="2200" err="1">
                <a:solidFill>
                  <a:schemeClr val="accent3">
                    <a:lumMod val="25000"/>
                  </a:schemeClr>
                </a:solidFill>
                <a:latin typeface="Abadi"/>
              </a:rPr>
              <a:t>cont</a:t>
            </a:r>
            <a:r>
              <a:rPr lang="en-US" sz="2200">
                <a:solidFill>
                  <a:schemeClr val="accent3">
                    <a:lumMod val="25000"/>
                  </a:schemeClr>
                </a:solidFill>
                <a:latin typeface="Abadi"/>
              </a:rPr>
              <a:t>):</a:t>
            </a:r>
            <a:endParaRPr lang="en-US" sz="2200">
              <a:solidFill>
                <a:schemeClr val="accent3">
                  <a:lumMod val="25000"/>
                </a:schemeClr>
              </a:solidFill>
              <a:latin typeface="Abadi" panose="020B0604020104020204" pitchFamily="34" charset="0"/>
            </a:endParaRPr>
          </a:p>
          <a:p>
            <a:pPr lvl="1" indent="-285750"/>
            <a:r>
              <a:rPr lang="en-US" sz="1800">
                <a:ea typeface="+mn-lt"/>
                <a:cs typeface="+mn-lt"/>
              </a:rPr>
              <a:t>List the names of the boosters which have success in drone ship and have payload mass greater than 4000 but less than 6000</a:t>
            </a:r>
            <a:endParaRPr lang="en-US" sz="1800">
              <a:solidFill>
                <a:srgbClr val="000000"/>
              </a:solidFill>
              <a:latin typeface="Calibri"/>
              <a:cs typeface="Calibri"/>
            </a:endParaRPr>
          </a:p>
          <a:p>
            <a:pPr lvl="1" indent="-285750"/>
            <a:endParaRPr lang="en-US" sz="1800">
              <a:solidFill>
                <a:srgbClr val="000000"/>
              </a:solidFill>
              <a:latin typeface="Calibri"/>
              <a:cs typeface="Calibri"/>
            </a:endParaRPr>
          </a:p>
          <a:p>
            <a:pPr lvl="1" indent="-285750"/>
            <a:endParaRPr lang="en-US" sz="1800">
              <a:solidFill>
                <a:srgbClr val="000000"/>
              </a:solidFill>
              <a:latin typeface="Calibri"/>
              <a:cs typeface="Calibri"/>
            </a:endParaRPr>
          </a:p>
          <a:p>
            <a:pPr lvl="1" indent="-285750"/>
            <a:endParaRPr lang="en-US" sz="1800">
              <a:solidFill>
                <a:srgbClr val="000000"/>
              </a:solidFill>
              <a:latin typeface="Calibri"/>
              <a:cs typeface="Calibri"/>
            </a:endParaRPr>
          </a:p>
          <a:p>
            <a:pPr lvl="1" indent="-285750"/>
            <a:endParaRPr lang="en-US" sz="1800">
              <a:solidFill>
                <a:srgbClr val="000000"/>
              </a:solidFill>
              <a:latin typeface="Calibri"/>
              <a:cs typeface="Calibri"/>
            </a:endParaRPr>
          </a:p>
          <a:p>
            <a:pPr lvl="1" indent="-285750"/>
            <a:endParaRPr lang="en-US" sz="1800">
              <a:solidFill>
                <a:srgbClr val="000000"/>
              </a:solidFill>
              <a:latin typeface="Calibri"/>
              <a:cs typeface="Calibri"/>
            </a:endParaRPr>
          </a:p>
          <a:p>
            <a:pPr lvl="1" indent="-285750"/>
            <a:endParaRPr lang="en-US" sz="1800">
              <a:solidFill>
                <a:srgbClr val="000000"/>
              </a:solidFill>
              <a:latin typeface="Calibri"/>
              <a:cs typeface="Calibri"/>
            </a:endParaRPr>
          </a:p>
          <a:p>
            <a:pPr lvl="1" indent="-285750"/>
            <a:endParaRPr lang="en-US" sz="1800">
              <a:solidFill>
                <a:srgbClr val="000000"/>
              </a:solidFill>
              <a:latin typeface="Calibri"/>
              <a:cs typeface="Calibri"/>
            </a:endParaRPr>
          </a:p>
          <a:p>
            <a:pPr lvl="1" indent="-285750"/>
            <a:r>
              <a:rPr lang="en-US" sz="1800">
                <a:ea typeface="+mn-lt"/>
                <a:cs typeface="+mn-lt"/>
              </a:rPr>
              <a:t>List the total number of successful and failure mission outcomes  (No aspect of success at all)</a:t>
            </a:r>
          </a:p>
          <a:p>
            <a:pPr lvl="2"/>
            <a:r>
              <a:rPr lang="en-US" sz="1400">
                <a:solidFill>
                  <a:srgbClr val="000000"/>
                </a:solidFill>
                <a:latin typeface="Calibri" panose="020F0502020204030204"/>
                <a:cs typeface="Calibri" panose="020F0502020204030204"/>
              </a:rPr>
              <a:t>100 Successful</a:t>
            </a:r>
          </a:p>
          <a:p>
            <a:pPr lvl="2"/>
            <a:r>
              <a:rPr lang="en-US" sz="1400">
                <a:solidFill>
                  <a:srgbClr val="000000"/>
                </a:solidFill>
                <a:latin typeface="Calibri" panose="020F0502020204030204"/>
                <a:cs typeface="Calibri" panose="020F0502020204030204"/>
              </a:rPr>
              <a:t>1 Unsuccessful</a:t>
            </a:r>
          </a:p>
          <a:p>
            <a:pPr marL="0" indent="0">
              <a:lnSpc>
                <a:spcPct val="100000"/>
              </a:lnSpc>
              <a:spcBef>
                <a:spcPts val="1400"/>
              </a:spcBef>
              <a:buNone/>
            </a:pPr>
            <a:endParaRPr lang="en-US" sz="2200">
              <a:solidFill>
                <a:srgbClr val="292929"/>
              </a:solidFill>
              <a:latin typeface="Abadi"/>
            </a:endParaRPr>
          </a:p>
          <a:p>
            <a:endParaRPr lang="en-US">
              <a:cs typeface="Calibri" panose="020F0502020204030204"/>
            </a:endParaRPr>
          </a:p>
          <a:p>
            <a:endParaRPr lang="en-US">
              <a:cs typeface="Calibri" panose="020F0502020204030204"/>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SQL, Part 2</a:t>
            </a:r>
            <a:endParaRPr lang="en-US">
              <a:solidFill>
                <a:srgbClr val="0B49CB"/>
              </a:solidFill>
            </a:endParaRPr>
          </a:p>
        </p:txBody>
      </p:sp>
      <p:graphicFrame>
        <p:nvGraphicFramePr>
          <p:cNvPr id="6" name="Table 5">
            <a:extLst>
              <a:ext uri="{FF2B5EF4-FFF2-40B4-BE49-F238E27FC236}">
                <a16:creationId xmlns:a16="http://schemas.microsoft.com/office/drawing/2014/main" id="{308F372F-F122-D75C-9C83-0E637D197F94}"/>
              </a:ext>
            </a:extLst>
          </p:cNvPr>
          <p:cNvGraphicFramePr>
            <a:graphicFrameLocks noGrp="1"/>
          </p:cNvGraphicFramePr>
          <p:nvPr>
            <p:extLst>
              <p:ext uri="{D42A27DB-BD31-4B8C-83A1-F6EECF244321}">
                <p14:modId xmlns:p14="http://schemas.microsoft.com/office/powerpoint/2010/main" val="943158885"/>
              </p:ext>
            </p:extLst>
          </p:nvPr>
        </p:nvGraphicFramePr>
        <p:xfrm>
          <a:off x="1340068" y="2890344"/>
          <a:ext cx="8881239" cy="1828800"/>
        </p:xfrm>
        <a:graphic>
          <a:graphicData uri="http://schemas.openxmlformats.org/drawingml/2006/table">
            <a:tbl>
              <a:tblPr firstRow="1" bandRow="1">
                <a:tableStyleId>{5C22544A-7EE6-4342-B048-85BDC9FD1C3A}</a:tableStyleId>
              </a:tblPr>
              <a:tblGrid>
                <a:gridCol w="2960413">
                  <a:extLst>
                    <a:ext uri="{9D8B030D-6E8A-4147-A177-3AD203B41FA5}">
                      <a16:colId xmlns:a16="http://schemas.microsoft.com/office/drawing/2014/main" val="536201051"/>
                    </a:ext>
                  </a:extLst>
                </a:gridCol>
                <a:gridCol w="2960413">
                  <a:extLst>
                    <a:ext uri="{9D8B030D-6E8A-4147-A177-3AD203B41FA5}">
                      <a16:colId xmlns:a16="http://schemas.microsoft.com/office/drawing/2014/main" val="984473029"/>
                    </a:ext>
                  </a:extLst>
                </a:gridCol>
                <a:gridCol w="2960413">
                  <a:extLst>
                    <a:ext uri="{9D8B030D-6E8A-4147-A177-3AD203B41FA5}">
                      <a16:colId xmlns:a16="http://schemas.microsoft.com/office/drawing/2014/main" val="2491340174"/>
                    </a:ext>
                  </a:extLst>
                </a:gridCol>
              </a:tblGrid>
              <a:tr h="0">
                <a:tc>
                  <a:txBody>
                    <a:bodyPr/>
                    <a:lstStyle/>
                    <a:p>
                      <a:r>
                        <a:rPr lang="en-US"/>
                        <a:t>booster_version</a:t>
                      </a:r>
                    </a:p>
                  </a:txBody>
                  <a:tcPr anchor="ctr"/>
                </a:tc>
                <a:tc>
                  <a:txBody>
                    <a:bodyPr/>
                    <a:lstStyle/>
                    <a:p>
                      <a:r>
                        <a:rPr lang="en-US"/>
                        <a:t>landing__outcome</a:t>
                      </a:r>
                    </a:p>
                  </a:txBody>
                  <a:tcPr anchor="ctr"/>
                </a:tc>
                <a:tc>
                  <a:txBody>
                    <a:bodyPr/>
                    <a:lstStyle/>
                    <a:p>
                      <a:r>
                        <a:rPr lang="en-US"/>
                        <a:t>payload_mass__kg_</a:t>
                      </a:r>
                    </a:p>
                  </a:txBody>
                  <a:tcPr anchor="ctr"/>
                </a:tc>
                <a:extLst>
                  <a:ext uri="{0D108BD9-81ED-4DB2-BD59-A6C34878D82A}">
                    <a16:rowId xmlns:a16="http://schemas.microsoft.com/office/drawing/2014/main" val="3671947003"/>
                  </a:ext>
                </a:extLst>
              </a:tr>
              <a:tr h="0">
                <a:tc>
                  <a:txBody>
                    <a:bodyPr/>
                    <a:lstStyle/>
                    <a:p>
                      <a:r>
                        <a:rPr lang="en-US"/>
                        <a:t>F9 FT B1022</a:t>
                      </a:r>
                    </a:p>
                  </a:txBody>
                  <a:tcPr anchor="ctr"/>
                </a:tc>
                <a:tc>
                  <a:txBody>
                    <a:bodyPr/>
                    <a:lstStyle/>
                    <a:p>
                      <a:r>
                        <a:rPr lang="en-US"/>
                        <a:t>Success (drone ship)</a:t>
                      </a:r>
                    </a:p>
                  </a:txBody>
                  <a:tcPr anchor="ctr"/>
                </a:tc>
                <a:tc>
                  <a:txBody>
                    <a:bodyPr/>
                    <a:lstStyle/>
                    <a:p>
                      <a:r>
                        <a:rPr lang="en-US"/>
                        <a:t>4696</a:t>
                      </a:r>
                    </a:p>
                  </a:txBody>
                  <a:tcPr anchor="ctr"/>
                </a:tc>
                <a:extLst>
                  <a:ext uri="{0D108BD9-81ED-4DB2-BD59-A6C34878D82A}">
                    <a16:rowId xmlns:a16="http://schemas.microsoft.com/office/drawing/2014/main" val="2921573687"/>
                  </a:ext>
                </a:extLst>
              </a:tr>
              <a:tr h="0">
                <a:tc>
                  <a:txBody>
                    <a:bodyPr/>
                    <a:lstStyle/>
                    <a:p>
                      <a:r>
                        <a:rPr lang="en-US"/>
                        <a:t>F9 FT B1026</a:t>
                      </a:r>
                    </a:p>
                  </a:txBody>
                  <a:tcPr anchor="ctr"/>
                </a:tc>
                <a:tc>
                  <a:txBody>
                    <a:bodyPr/>
                    <a:lstStyle/>
                    <a:p>
                      <a:r>
                        <a:rPr lang="en-US"/>
                        <a:t>Success (drone ship)</a:t>
                      </a:r>
                    </a:p>
                  </a:txBody>
                  <a:tcPr anchor="ctr"/>
                </a:tc>
                <a:tc>
                  <a:txBody>
                    <a:bodyPr/>
                    <a:lstStyle/>
                    <a:p>
                      <a:r>
                        <a:rPr lang="en-US"/>
                        <a:t>4600</a:t>
                      </a:r>
                    </a:p>
                  </a:txBody>
                  <a:tcPr anchor="ctr"/>
                </a:tc>
                <a:extLst>
                  <a:ext uri="{0D108BD9-81ED-4DB2-BD59-A6C34878D82A}">
                    <a16:rowId xmlns:a16="http://schemas.microsoft.com/office/drawing/2014/main" val="3050343864"/>
                  </a:ext>
                </a:extLst>
              </a:tr>
              <a:tr h="0">
                <a:tc>
                  <a:txBody>
                    <a:bodyPr/>
                    <a:lstStyle/>
                    <a:p>
                      <a:r>
                        <a:rPr lang="en-US"/>
                        <a:t>F9 FT B1021.2</a:t>
                      </a:r>
                    </a:p>
                  </a:txBody>
                  <a:tcPr anchor="ctr"/>
                </a:tc>
                <a:tc>
                  <a:txBody>
                    <a:bodyPr/>
                    <a:lstStyle/>
                    <a:p>
                      <a:r>
                        <a:rPr lang="en-US"/>
                        <a:t>Success (drone ship)</a:t>
                      </a:r>
                    </a:p>
                  </a:txBody>
                  <a:tcPr anchor="ctr"/>
                </a:tc>
                <a:tc>
                  <a:txBody>
                    <a:bodyPr/>
                    <a:lstStyle/>
                    <a:p>
                      <a:r>
                        <a:rPr lang="en-US"/>
                        <a:t>5300</a:t>
                      </a:r>
                    </a:p>
                  </a:txBody>
                  <a:tcPr anchor="ctr"/>
                </a:tc>
                <a:extLst>
                  <a:ext uri="{0D108BD9-81ED-4DB2-BD59-A6C34878D82A}">
                    <a16:rowId xmlns:a16="http://schemas.microsoft.com/office/drawing/2014/main" val="948611533"/>
                  </a:ext>
                </a:extLst>
              </a:tr>
              <a:tr h="0">
                <a:tc>
                  <a:txBody>
                    <a:bodyPr/>
                    <a:lstStyle/>
                    <a:p>
                      <a:r>
                        <a:rPr lang="en-US"/>
                        <a:t>F9 FT B1031.2</a:t>
                      </a:r>
                    </a:p>
                  </a:txBody>
                  <a:tcPr anchor="ctr"/>
                </a:tc>
                <a:tc>
                  <a:txBody>
                    <a:bodyPr/>
                    <a:lstStyle/>
                    <a:p>
                      <a:r>
                        <a:rPr lang="en-US"/>
                        <a:t>Success (drone ship)</a:t>
                      </a:r>
                    </a:p>
                  </a:txBody>
                  <a:tcPr anchor="ctr"/>
                </a:tc>
                <a:tc>
                  <a:txBody>
                    <a:bodyPr/>
                    <a:lstStyle/>
                    <a:p>
                      <a:r>
                        <a:rPr lang="en-US"/>
                        <a:t>5200</a:t>
                      </a:r>
                    </a:p>
                  </a:txBody>
                  <a:tcPr anchor="ctr"/>
                </a:tc>
                <a:extLst>
                  <a:ext uri="{0D108BD9-81ED-4DB2-BD59-A6C34878D82A}">
                    <a16:rowId xmlns:a16="http://schemas.microsoft.com/office/drawing/2014/main" val="497447655"/>
                  </a:ext>
                </a:extLst>
              </a:tr>
            </a:tbl>
          </a:graphicData>
        </a:graphic>
      </p:graphicFrame>
    </p:spTree>
    <p:extLst>
      <p:ext uri="{BB962C8B-B14F-4D97-AF65-F5344CB8AC3E}">
        <p14:creationId xmlns:p14="http://schemas.microsoft.com/office/powerpoint/2010/main" val="7806163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32405FDA-CB27-4506-BA80-B7DD00CB25C5}"/>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b="1" kern="1200">
                <a:solidFill>
                  <a:srgbClr val="0070C0"/>
                </a:solidFill>
                <a:latin typeface="+mj-lt"/>
                <a:ea typeface="+mj-ea"/>
                <a:cs typeface="+mj-cs"/>
              </a:rPr>
              <a:t>EDA with SQL, Part 3</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chor="t">
            <a:normAutofit/>
          </a:bodyPr>
          <a:lstStyle/>
          <a:p>
            <a:pPr>
              <a:spcBef>
                <a:spcPts val="1400"/>
              </a:spcBef>
            </a:pPr>
            <a:r>
              <a:rPr lang="en-US" sz="2000"/>
              <a:t>Utilizing SQL queries, I explored (</a:t>
            </a:r>
            <a:r>
              <a:rPr lang="en-US" sz="2000" err="1"/>
              <a:t>cont</a:t>
            </a:r>
            <a:r>
              <a:rPr lang="en-US" sz="2000"/>
              <a:t>):</a:t>
            </a:r>
            <a:endParaRPr lang="en-US" sz="2000">
              <a:cs typeface="Calibri"/>
            </a:endParaRPr>
          </a:p>
          <a:p>
            <a:pPr marL="914400">
              <a:spcBef>
                <a:spcPts val="1400"/>
              </a:spcBef>
            </a:pPr>
            <a:r>
              <a:rPr lang="en-US" sz="2000"/>
              <a:t>List the names of the booster versions which have carried the maximum payload mass.  (List on the right)</a:t>
            </a:r>
            <a:endParaRPr lang="en-US" sz="2000">
              <a:cs typeface="Calibri"/>
            </a:endParaRPr>
          </a:p>
          <a:p>
            <a:endParaRPr lang="en-US" sz="1300">
              <a:cs typeface="Calibri" panose="020F0502020204030204"/>
            </a:endParaRPr>
          </a:p>
          <a:p>
            <a:endParaRPr lang="en-US" sz="1300">
              <a:cs typeface="Calibri" panose="020F0502020204030204"/>
            </a:endParaRPr>
          </a:p>
        </p:txBody>
      </p:sp>
      <p:sp>
        <p:nvSpPr>
          <p:cNvPr id="12" name="Rectangle 11">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18</a:t>
            </a:fld>
            <a:endParaRPr lang="en-US" sz="1200">
              <a:solidFill>
                <a:srgbClr val="303030"/>
              </a:solidFill>
              <a:latin typeface="+mn-lt"/>
            </a:endParaRPr>
          </a:p>
        </p:txBody>
      </p:sp>
      <p:graphicFrame>
        <p:nvGraphicFramePr>
          <p:cNvPr id="7" name="Table 6">
            <a:extLst>
              <a:ext uri="{FF2B5EF4-FFF2-40B4-BE49-F238E27FC236}">
                <a16:creationId xmlns:a16="http://schemas.microsoft.com/office/drawing/2014/main" id="{D355DAB4-3824-C406-C2B7-7A59D01842FC}"/>
              </a:ext>
            </a:extLst>
          </p:cNvPr>
          <p:cNvGraphicFramePr>
            <a:graphicFrameLocks noGrp="1"/>
          </p:cNvGraphicFramePr>
          <p:nvPr>
            <p:extLst>
              <p:ext uri="{D42A27DB-BD31-4B8C-83A1-F6EECF244321}">
                <p14:modId xmlns:p14="http://schemas.microsoft.com/office/powerpoint/2010/main" val="2671002089"/>
              </p:ext>
            </p:extLst>
          </p:nvPr>
        </p:nvGraphicFramePr>
        <p:xfrm>
          <a:off x="5405862" y="1020964"/>
          <a:ext cx="6019332" cy="4812834"/>
        </p:xfrm>
        <a:graphic>
          <a:graphicData uri="http://schemas.openxmlformats.org/drawingml/2006/table">
            <a:tbl>
              <a:tblPr firstRow="1" bandRow="1">
                <a:tableStyleId>{5C22544A-7EE6-4342-B048-85BDC9FD1C3A}</a:tableStyleId>
              </a:tblPr>
              <a:tblGrid>
                <a:gridCol w="2729777">
                  <a:extLst>
                    <a:ext uri="{9D8B030D-6E8A-4147-A177-3AD203B41FA5}">
                      <a16:colId xmlns:a16="http://schemas.microsoft.com/office/drawing/2014/main" val="1949834159"/>
                    </a:ext>
                  </a:extLst>
                </a:gridCol>
                <a:gridCol w="3289555">
                  <a:extLst>
                    <a:ext uri="{9D8B030D-6E8A-4147-A177-3AD203B41FA5}">
                      <a16:colId xmlns:a16="http://schemas.microsoft.com/office/drawing/2014/main" val="1500538716"/>
                    </a:ext>
                  </a:extLst>
                </a:gridCol>
              </a:tblGrid>
              <a:tr h="370218">
                <a:tc>
                  <a:txBody>
                    <a:bodyPr/>
                    <a:lstStyle/>
                    <a:p>
                      <a:r>
                        <a:rPr lang="en-US" sz="1700"/>
                        <a:t>booster_version</a:t>
                      </a:r>
                    </a:p>
                  </a:txBody>
                  <a:tcPr marL="84140" marR="84140" marT="42070" marB="42070" anchor="ctr"/>
                </a:tc>
                <a:tc>
                  <a:txBody>
                    <a:bodyPr/>
                    <a:lstStyle/>
                    <a:p>
                      <a:r>
                        <a:rPr lang="en-US" sz="1700"/>
                        <a:t>payload_mass__kg_</a:t>
                      </a:r>
                    </a:p>
                  </a:txBody>
                  <a:tcPr marL="84140" marR="84140" marT="42070" marB="42070" anchor="ctr"/>
                </a:tc>
                <a:extLst>
                  <a:ext uri="{0D108BD9-81ED-4DB2-BD59-A6C34878D82A}">
                    <a16:rowId xmlns:a16="http://schemas.microsoft.com/office/drawing/2014/main" val="342360787"/>
                  </a:ext>
                </a:extLst>
              </a:tr>
              <a:tr h="370218">
                <a:tc>
                  <a:txBody>
                    <a:bodyPr/>
                    <a:lstStyle/>
                    <a:p>
                      <a:r>
                        <a:rPr lang="en-US" sz="1700"/>
                        <a:t>F9 B5 B1048.4</a:t>
                      </a:r>
                    </a:p>
                  </a:txBody>
                  <a:tcPr marL="84140" marR="84140" marT="42070" marB="42070" anchor="ctr"/>
                </a:tc>
                <a:tc>
                  <a:txBody>
                    <a:bodyPr/>
                    <a:lstStyle/>
                    <a:p>
                      <a:r>
                        <a:rPr lang="en-US" sz="1700"/>
                        <a:t>15600</a:t>
                      </a:r>
                    </a:p>
                  </a:txBody>
                  <a:tcPr marL="84140" marR="84140" marT="42070" marB="42070" anchor="ctr"/>
                </a:tc>
                <a:extLst>
                  <a:ext uri="{0D108BD9-81ED-4DB2-BD59-A6C34878D82A}">
                    <a16:rowId xmlns:a16="http://schemas.microsoft.com/office/drawing/2014/main" val="2694180313"/>
                  </a:ext>
                </a:extLst>
              </a:tr>
              <a:tr h="370218">
                <a:tc>
                  <a:txBody>
                    <a:bodyPr/>
                    <a:lstStyle/>
                    <a:p>
                      <a:r>
                        <a:rPr lang="en-US" sz="1700"/>
                        <a:t>F9 B5 B1049.4</a:t>
                      </a:r>
                    </a:p>
                  </a:txBody>
                  <a:tcPr marL="84140" marR="84140" marT="42070" marB="42070" anchor="ctr"/>
                </a:tc>
                <a:tc>
                  <a:txBody>
                    <a:bodyPr/>
                    <a:lstStyle/>
                    <a:p>
                      <a:r>
                        <a:rPr lang="en-US" sz="1700"/>
                        <a:t>15600</a:t>
                      </a:r>
                    </a:p>
                  </a:txBody>
                  <a:tcPr marL="84140" marR="84140" marT="42070" marB="42070" anchor="ctr"/>
                </a:tc>
                <a:extLst>
                  <a:ext uri="{0D108BD9-81ED-4DB2-BD59-A6C34878D82A}">
                    <a16:rowId xmlns:a16="http://schemas.microsoft.com/office/drawing/2014/main" val="1249228303"/>
                  </a:ext>
                </a:extLst>
              </a:tr>
              <a:tr h="370218">
                <a:tc>
                  <a:txBody>
                    <a:bodyPr/>
                    <a:lstStyle/>
                    <a:p>
                      <a:r>
                        <a:rPr lang="en-US" sz="1700"/>
                        <a:t>F9 B5 B1051.3</a:t>
                      </a:r>
                    </a:p>
                  </a:txBody>
                  <a:tcPr marL="84140" marR="84140" marT="42070" marB="42070" anchor="ctr"/>
                </a:tc>
                <a:tc>
                  <a:txBody>
                    <a:bodyPr/>
                    <a:lstStyle/>
                    <a:p>
                      <a:r>
                        <a:rPr lang="en-US" sz="1700"/>
                        <a:t>15600</a:t>
                      </a:r>
                    </a:p>
                  </a:txBody>
                  <a:tcPr marL="84140" marR="84140" marT="42070" marB="42070" anchor="ctr"/>
                </a:tc>
                <a:extLst>
                  <a:ext uri="{0D108BD9-81ED-4DB2-BD59-A6C34878D82A}">
                    <a16:rowId xmlns:a16="http://schemas.microsoft.com/office/drawing/2014/main" val="2055251234"/>
                  </a:ext>
                </a:extLst>
              </a:tr>
              <a:tr h="370218">
                <a:tc>
                  <a:txBody>
                    <a:bodyPr/>
                    <a:lstStyle/>
                    <a:p>
                      <a:r>
                        <a:rPr lang="en-US" sz="1700"/>
                        <a:t>F9 B5 B1056.4</a:t>
                      </a:r>
                    </a:p>
                  </a:txBody>
                  <a:tcPr marL="84140" marR="84140" marT="42070" marB="42070" anchor="ctr"/>
                </a:tc>
                <a:tc>
                  <a:txBody>
                    <a:bodyPr/>
                    <a:lstStyle/>
                    <a:p>
                      <a:r>
                        <a:rPr lang="en-US" sz="1700"/>
                        <a:t>15600</a:t>
                      </a:r>
                    </a:p>
                  </a:txBody>
                  <a:tcPr marL="84140" marR="84140" marT="42070" marB="42070" anchor="ctr"/>
                </a:tc>
                <a:extLst>
                  <a:ext uri="{0D108BD9-81ED-4DB2-BD59-A6C34878D82A}">
                    <a16:rowId xmlns:a16="http://schemas.microsoft.com/office/drawing/2014/main" val="2657595256"/>
                  </a:ext>
                </a:extLst>
              </a:tr>
              <a:tr h="370218">
                <a:tc>
                  <a:txBody>
                    <a:bodyPr/>
                    <a:lstStyle/>
                    <a:p>
                      <a:r>
                        <a:rPr lang="en-US" sz="1700"/>
                        <a:t>F9 B5 B1048.5</a:t>
                      </a:r>
                    </a:p>
                  </a:txBody>
                  <a:tcPr marL="84140" marR="84140" marT="42070" marB="42070" anchor="ctr"/>
                </a:tc>
                <a:tc>
                  <a:txBody>
                    <a:bodyPr/>
                    <a:lstStyle/>
                    <a:p>
                      <a:r>
                        <a:rPr lang="en-US" sz="1700"/>
                        <a:t>15600</a:t>
                      </a:r>
                    </a:p>
                  </a:txBody>
                  <a:tcPr marL="84140" marR="84140" marT="42070" marB="42070" anchor="ctr"/>
                </a:tc>
                <a:extLst>
                  <a:ext uri="{0D108BD9-81ED-4DB2-BD59-A6C34878D82A}">
                    <a16:rowId xmlns:a16="http://schemas.microsoft.com/office/drawing/2014/main" val="2373007918"/>
                  </a:ext>
                </a:extLst>
              </a:tr>
              <a:tr h="370218">
                <a:tc>
                  <a:txBody>
                    <a:bodyPr/>
                    <a:lstStyle/>
                    <a:p>
                      <a:r>
                        <a:rPr lang="en-US" sz="1700"/>
                        <a:t>F9 B5 B1051.4</a:t>
                      </a:r>
                    </a:p>
                  </a:txBody>
                  <a:tcPr marL="84140" marR="84140" marT="42070" marB="42070" anchor="ctr"/>
                </a:tc>
                <a:tc>
                  <a:txBody>
                    <a:bodyPr/>
                    <a:lstStyle/>
                    <a:p>
                      <a:r>
                        <a:rPr lang="en-US" sz="1700"/>
                        <a:t>15600</a:t>
                      </a:r>
                    </a:p>
                  </a:txBody>
                  <a:tcPr marL="84140" marR="84140" marT="42070" marB="42070" anchor="ctr"/>
                </a:tc>
                <a:extLst>
                  <a:ext uri="{0D108BD9-81ED-4DB2-BD59-A6C34878D82A}">
                    <a16:rowId xmlns:a16="http://schemas.microsoft.com/office/drawing/2014/main" val="2874696517"/>
                  </a:ext>
                </a:extLst>
              </a:tr>
              <a:tr h="370218">
                <a:tc>
                  <a:txBody>
                    <a:bodyPr/>
                    <a:lstStyle/>
                    <a:p>
                      <a:r>
                        <a:rPr lang="en-US" sz="1700"/>
                        <a:t>F9 B5 B1049.5</a:t>
                      </a:r>
                    </a:p>
                  </a:txBody>
                  <a:tcPr marL="84140" marR="84140" marT="42070" marB="42070" anchor="ctr"/>
                </a:tc>
                <a:tc>
                  <a:txBody>
                    <a:bodyPr/>
                    <a:lstStyle/>
                    <a:p>
                      <a:r>
                        <a:rPr lang="en-US" sz="1700"/>
                        <a:t>15600</a:t>
                      </a:r>
                    </a:p>
                  </a:txBody>
                  <a:tcPr marL="84140" marR="84140" marT="42070" marB="42070" anchor="ctr"/>
                </a:tc>
                <a:extLst>
                  <a:ext uri="{0D108BD9-81ED-4DB2-BD59-A6C34878D82A}">
                    <a16:rowId xmlns:a16="http://schemas.microsoft.com/office/drawing/2014/main" val="3445126347"/>
                  </a:ext>
                </a:extLst>
              </a:tr>
              <a:tr h="370218">
                <a:tc>
                  <a:txBody>
                    <a:bodyPr/>
                    <a:lstStyle/>
                    <a:p>
                      <a:r>
                        <a:rPr lang="en-US" sz="1700"/>
                        <a:t>F9 B5 B1060.2</a:t>
                      </a:r>
                    </a:p>
                  </a:txBody>
                  <a:tcPr marL="84140" marR="84140" marT="42070" marB="42070" anchor="ctr"/>
                </a:tc>
                <a:tc>
                  <a:txBody>
                    <a:bodyPr/>
                    <a:lstStyle/>
                    <a:p>
                      <a:r>
                        <a:rPr lang="en-US" sz="1700"/>
                        <a:t>15600</a:t>
                      </a:r>
                    </a:p>
                  </a:txBody>
                  <a:tcPr marL="84140" marR="84140" marT="42070" marB="42070" anchor="ctr"/>
                </a:tc>
                <a:extLst>
                  <a:ext uri="{0D108BD9-81ED-4DB2-BD59-A6C34878D82A}">
                    <a16:rowId xmlns:a16="http://schemas.microsoft.com/office/drawing/2014/main" val="1010860915"/>
                  </a:ext>
                </a:extLst>
              </a:tr>
              <a:tr h="370218">
                <a:tc>
                  <a:txBody>
                    <a:bodyPr/>
                    <a:lstStyle/>
                    <a:p>
                      <a:r>
                        <a:rPr lang="en-US" sz="1700"/>
                        <a:t>F9 B5 B1058.3</a:t>
                      </a:r>
                    </a:p>
                  </a:txBody>
                  <a:tcPr marL="84140" marR="84140" marT="42070" marB="42070" anchor="ctr"/>
                </a:tc>
                <a:tc>
                  <a:txBody>
                    <a:bodyPr/>
                    <a:lstStyle/>
                    <a:p>
                      <a:r>
                        <a:rPr lang="en-US" sz="1700"/>
                        <a:t>15600</a:t>
                      </a:r>
                    </a:p>
                  </a:txBody>
                  <a:tcPr marL="84140" marR="84140" marT="42070" marB="42070" anchor="ctr"/>
                </a:tc>
                <a:extLst>
                  <a:ext uri="{0D108BD9-81ED-4DB2-BD59-A6C34878D82A}">
                    <a16:rowId xmlns:a16="http://schemas.microsoft.com/office/drawing/2014/main" val="2665369843"/>
                  </a:ext>
                </a:extLst>
              </a:tr>
              <a:tr h="370218">
                <a:tc>
                  <a:txBody>
                    <a:bodyPr/>
                    <a:lstStyle/>
                    <a:p>
                      <a:r>
                        <a:rPr lang="en-US" sz="1700"/>
                        <a:t>F9 B5 B1051.6</a:t>
                      </a:r>
                    </a:p>
                  </a:txBody>
                  <a:tcPr marL="84140" marR="84140" marT="42070" marB="42070" anchor="ctr"/>
                </a:tc>
                <a:tc>
                  <a:txBody>
                    <a:bodyPr/>
                    <a:lstStyle/>
                    <a:p>
                      <a:r>
                        <a:rPr lang="en-US" sz="1700"/>
                        <a:t>15600</a:t>
                      </a:r>
                    </a:p>
                  </a:txBody>
                  <a:tcPr marL="84140" marR="84140" marT="42070" marB="42070" anchor="ctr"/>
                </a:tc>
                <a:extLst>
                  <a:ext uri="{0D108BD9-81ED-4DB2-BD59-A6C34878D82A}">
                    <a16:rowId xmlns:a16="http://schemas.microsoft.com/office/drawing/2014/main" val="2057428050"/>
                  </a:ext>
                </a:extLst>
              </a:tr>
              <a:tr h="370218">
                <a:tc>
                  <a:txBody>
                    <a:bodyPr/>
                    <a:lstStyle/>
                    <a:p>
                      <a:r>
                        <a:rPr lang="en-US" sz="1700"/>
                        <a:t>F9 B5 B1060.3</a:t>
                      </a:r>
                    </a:p>
                  </a:txBody>
                  <a:tcPr marL="84140" marR="84140" marT="42070" marB="42070" anchor="ctr"/>
                </a:tc>
                <a:tc>
                  <a:txBody>
                    <a:bodyPr/>
                    <a:lstStyle/>
                    <a:p>
                      <a:r>
                        <a:rPr lang="en-US" sz="1700"/>
                        <a:t>15600</a:t>
                      </a:r>
                    </a:p>
                  </a:txBody>
                  <a:tcPr marL="84140" marR="84140" marT="42070" marB="42070" anchor="ctr"/>
                </a:tc>
                <a:extLst>
                  <a:ext uri="{0D108BD9-81ED-4DB2-BD59-A6C34878D82A}">
                    <a16:rowId xmlns:a16="http://schemas.microsoft.com/office/drawing/2014/main" val="2081381142"/>
                  </a:ext>
                </a:extLst>
              </a:tr>
              <a:tr h="370218">
                <a:tc>
                  <a:txBody>
                    <a:bodyPr/>
                    <a:lstStyle/>
                    <a:p>
                      <a:r>
                        <a:rPr lang="en-US" sz="1700"/>
                        <a:t>F9 B5 B1049.7</a:t>
                      </a:r>
                    </a:p>
                  </a:txBody>
                  <a:tcPr marL="84140" marR="84140" marT="42070" marB="42070" anchor="ctr"/>
                </a:tc>
                <a:tc>
                  <a:txBody>
                    <a:bodyPr/>
                    <a:lstStyle/>
                    <a:p>
                      <a:r>
                        <a:rPr lang="en-US" sz="1700"/>
                        <a:t>15600</a:t>
                      </a:r>
                    </a:p>
                  </a:txBody>
                  <a:tcPr marL="84140" marR="84140" marT="42070" marB="42070" anchor="ctr"/>
                </a:tc>
                <a:extLst>
                  <a:ext uri="{0D108BD9-81ED-4DB2-BD59-A6C34878D82A}">
                    <a16:rowId xmlns:a16="http://schemas.microsoft.com/office/drawing/2014/main" val="3169735817"/>
                  </a:ext>
                </a:extLst>
              </a:tr>
            </a:tbl>
          </a:graphicData>
        </a:graphic>
      </p:graphicFrame>
    </p:spTree>
    <p:extLst>
      <p:ext uri="{BB962C8B-B14F-4D97-AF65-F5344CB8AC3E}">
        <p14:creationId xmlns:p14="http://schemas.microsoft.com/office/powerpoint/2010/main" val="35723131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Utilizing SQL queries, I explored (</a:t>
            </a:r>
            <a:r>
              <a:rPr lang="en-US" sz="2200" err="1">
                <a:solidFill>
                  <a:schemeClr val="accent3">
                    <a:lumMod val="25000"/>
                  </a:schemeClr>
                </a:solidFill>
                <a:latin typeface="Abadi"/>
              </a:rPr>
              <a:t>cont</a:t>
            </a:r>
            <a:r>
              <a:rPr lang="en-US" sz="2200">
                <a:solidFill>
                  <a:schemeClr val="accent3">
                    <a:lumMod val="25000"/>
                  </a:schemeClr>
                </a:solidFill>
                <a:latin typeface="Abadi"/>
              </a:rPr>
              <a:t>):</a:t>
            </a:r>
            <a:endParaRPr lang="en-US" sz="2200">
              <a:solidFill>
                <a:schemeClr val="accent3">
                  <a:lumMod val="25000"/>
                </a:schemeClr>
              </a:solidFill>
              <a:latin typeface="Abadi" panose="020B0604020104020204" pitchFamily="34" charset="0"/>
            </a:endParaRPr>
          </a:p>
          <a:p>
            <a:pPr lvl="1" indent="-285750"/>
            <a:r>
              <a:rPr lang="en-US" sz="1800">
                <a:ea typeface="+mn-lt"/>
                <a:cs typeface="+mn-lt"/>
              </a:rPr>
              <a:t>List the failed </a:t>
            </a:r>
            <a:r>
              <a:rPr lang="en-US" sz="1800" err="1">
                <a:ea typeface="+mn-lt"/>
                <a:cs typeface="+mn-lt"/>
              </a:rPr>
              <a:t>landing_outcomes</a:t>
            </a:r>
            <a:r>
              <a:rPr lang="en-US" sz="1800">
                <a:ea typeface="+mn-lt"/>
                <a:cs typeface="+mn-lt"/>
              </a:rPr>
              <a:t> in drone ship, their booster versions, and launch site names for in year 2015</a:t>
            </a:r>
          </a:p>
          <a:p>
            <a:pPr lvl="1" indent="-285750"/>
            <a:endParaRPr lang="en-US" sz="1800">
              <a:solidFill>
                <a:srgbClr val="000000"/>
              </a:solidFill>
              <a:latin typeface="Calibri"/>
              <a:ea typeface="Calibri" panose="020F0502020204030204"/>
              <a:cs typeface="Calibri"/>
            </a:endParaRPr>
          </a:p>
          <a:p>
            <a:pPr lvl="2"/>
            <a:endParaRPr lang="en-US" sz="1400">
              <a:solidFill>
                <a:srgbClr val="000000"/>
              </a:solidFill>
              <a:latin typeface="Calibri"/>
              <a:ea typeface="Calibri"/>
              <a:cs typeface="Calibri"/>
            </a:endParaRPr>
          </a:p>
          <a:p>
            <a:pPr lvl="1" indent="-285750"/>
            <a:endParaRPr lang="en-US" sz="1800">
              <a:solidFill>
                <a:srgbClr val="000000"/>
              </a:solidFill>
              <a:latin typeface="Calibri"/>
              <a:cs typeface="Calibri"/>
            </a:endParaRPr>
          </a:p>
          <a:p>
            <a:pPr lvl="1" indent="-285750"/>
            <a:endParaRPr lang="en-US" sz="1800">
              <a:solidFill>
                <a:srgbClr val="000000"/>
              </a:solidFill>
              <a:latin typeface="Calibri"/>
              <a:cs typeface="Calibri"/>
            </a:endParaRPr>
          </a:p>
          <a:p>
            <a:pPr lvl="1" indent="-285750"/>
            <a:endParaRPr lang="en-US" sz="1800">
              <a:solidFill>
                <a:srgbClr val="000000"/>
              </a:solidFill>
              <a:latin typeface="Calibri"/>
              <a:cs typeface="Calibri"/>
            </a:endParaRPr>
          </a:p>
          <a:p>
            <a:pPr lvl="1" indent="-285750"/>
            <a:endParaRPr lang="en-US" sz="1800">
              <a:solidFill>
                <a:srgbClr val="000000"/>
              </a:solidFill>
              <a:latin typeface="Calibri"/>
              <a:ea typeface="Calibri"/>
              <a:cs typeface="Calibri"/>
            </a:endParaRPr>
          </a:p>
          <a:p>
            <a:pPr lvl="1" indent="-285750"/>
            <a:endParaRPr lang="en-US" sz="1800">
              <a:solidFill>
                <a:srgbClr val="000000"/>
              </a:solidFill>
              <a:latin typeface="Calibri"/>
              <a:ea typeface="Calibri"/>
              <a:cs typeface="Calibri"/>
            </a:endParaRPr>
          </a:p>
          <a:p>
            <a:pPr lvl="1" indent="-285750"/>
            <a:endParaRPr lang="en-US" sz="1800">
              <a:solidFill>
                <a:srgbClr val="000000"/>
              </a:solidFill>
              <a:latin typeface="Calibri"/>
              <a:ea typeface="+mn-lt"/>
              <a:cs typeface="+mn-lt"/>
            </a:endParaRPr>
          </a:p>
          <a:p>
            <a:pPr marL="0" indent="0">
              <a:lnSpc>
                <a:spcPct val="100000"/>
              </a:lnSpc>
              <a:spcBef>
                <a:spcPts val="1400"/>
              </a:spcBef>
              <a:buNone/>
            </a:pPr>
            <a:endParaRPr lang="en-US" sz="2200">
              <a:solidFill>
                <a:srgbClr val="292929"/>
              </a:solidFill>
              <a:latin typeface="Abadi"/>
              <a:ea typeface="Calibri"/>
              <a:cs typeface="Calibri" panose="020F0502020204030204"/>
            </a:endParaRPr>
          </a:p>
          <a:p>
            <a:endParaRPr lang="en-US">
              <a:solidFill>
                <a:srgbClr val="000000"/>
              </a:solidFill>
              <a:latin typeface="Calibri" panose="020F0502020204030204"/>
              <a:ea typeface="Calibri"/>
              <a:cs typeface="Calibri" panose="020F0502020204030204"/>
            </a:endParaRPr>
          </a:p>
          <a:p>
            <a:endParaRPr lang="en-US">
              <a:solidFill>
                <a:srgbClr val="000000"/>
              </a:solidFill>
              <a:latin typeface="Calibri" panose="020F0502020204030204"/>
              <a:ea typeface="Calibri"/>
              <a:cs typeface="Calibri" panose="020F0502020204030204"/>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SQL, Part 4</a:t>
            </a:r>
            <a:endParaRPr lang="en-US">
              <a:solidFill>
                <a:srgbClr val="0B49CB"/>
              </a:solidFill>
            </a:endParaRPr>
          </a:p>
        </p:txBody>
      </p:sp>
      <p:graphicFrame>
        <p:nvGraphicFramePr>
          <p:cNvPr id="6" name="Table 5">
            <a:extLst>
              <a:ext uri="{FF2B5EF4-FFF2-40B4-BE49-F238E27FC236}">
                <a16:creationId xmlns:a16="http://schemas.microsoft.com/office/drawing/2014/main" id="{8DFFFF58-B914-1A18-4618-B18074C6BE1C}"/>
              </a:ext>
            </a:extLst>
          </p:cNvPr>
          <p:cNvGraphicFramePr>
            <a:graphicFrameLocks noGrp="1"/>
          </p:cNvGraphicFramePr>
          <p:nvPr>
            <p:extLst>
              <p:ext uri="{D42A27DB-BD31-4B8C-83A1-F6EECF244321}">
                <p14:modId xmlns:p14="http://schemas.microsoft.com/office/powerpoint/2010/main" val="291921140"/>
              </p:ext>
            </p:extLst>
          </p:nvPr>
        </p:nvGraphicFramePr>
        <p:xfrm>
          <a:off x="1274379" y="2877206"/>
          <a:ext cx="9249100" cy="1097280"/>
        </p:xfrm>
        <a:graphic>
          <a:graphicData uri="http://schemas.openxmlformats.org/drawingml/2006/table">
            <a:tbl>
              <a:tblPr firstRow="1" bandRow="1">
                <a:tableStyleId>{5C22544A-7EE6-4342-B048-85BDC9FD1C3A}</a:tableStyleId>
              </a:tblPr>
              <a:tblGrid>
                <a:gridCol w="2312275">
                  <a:extLst>
                    <a:ext uri="{9D8B030D-6E8A-4147-A177-3AD203B41FA5}">
                      <a16:colId xmlns:a16="http://schemas.microsoft.com/office/drawing/2014/main" val="613141246"/>
                    </a:ext>
                  </a:extLst>
                </a:gridCol>
                <a:gridCol w="2312275">
                  <a:extLst>
                    <a:ext uri="{9D8B030D-6E8A-4147-A177-3AD203B41FA5}">
                      <a16:colId xmlns:a16="http://schemas.microsoft.com/office/drawing/2014/main" val="1938783269"/>
                    </a:ext>
                  </a:extLst>
                </a:gridCol>
                <a:gridCol w="2312275">
                  <a:extLst>
                    <a:ext uri="{9D8B030D-6E8A-4147-A177-3AD203B41FA5}">
                      <a16:colId xmlns:a16="http://schemas.microsoft.com/office/drawing/2014/main" val="4004290659"/>
                    </a:ext>
                  </a:extLst>
                </a:gridCol>
                <a:gridCol w="2312275">
                  <a:extLst>
                    <a:ext uri="{9D8B030D-6E8A-4147-A177-3AD203B41FA5}">
                      <a16:colId xmlns:a16="http://schemas.microsoft.com/office/drawing/2014/main" val="1914309071"/>
                    </a:ext>
                  </a:extLst>
                </a:gridCol>
              </a:tblGrid>
              <a:tr h="0">
                <a:tc>
                  <a:txBody>
                    <a:bodyPr/>
                    <a:lstStyle/>
                    <a:p>
                      <a:r>
                        <a:rPr lang="en-US"/>
                        <a:t>landing__outcome</a:t>
                      </a:r>
                    </a:p>
                  </a:txBody>
                  <a:tcPr anchor="ctr"/>
                </a:tc>
                <a:tc>
                  <a:txBody>
                    <a:bodyPr/>
                    <a:lstStyle/>
                    <a:p>
                      <a:r>
                        <a:rPr lang="en-US"/>
                        <a:t>booster_version</a:t>
                      </a:r>
                    </a:p>
                  </a:txBody>
                  <a:tcPr anchor="ctr"/>
                </a:tc>
                <a:tc>
                  <a:txBody>
                    <a:bodyPr/>
                    <a:lstStyle/>
                    <a:p>
                      <a:r>
                        <a:rPr lang="en-US"/>
                        <a:t>launch_site</a:t>
                      </a:r>
                    </a:p>
                  </a:txBody>
                  <a:tcPr anchor="ctr"/>
                </a:tc>
                <a:tc>
                  <a:txBody>
                    <a:bodyPr/>
                    <a:lstStyle/>
                    <a:p>
                      <a:r>
                        <a:rPr lang="en-US"/>
                        <a:t>DATE</a:t>
                      </a:r>
                    </a:p>
                  </a:txBody>
                  <a:tcPr anchor="ctr"/>
                </a:tc>
                <a:extLst>
                  <a:ext uri="{0D108BD9-81ED-4DB2-BD59-A6C34878D82A}">
                    <a16:rowId xmlns:a16="http://schemas.microsoft.com/office/drawing/2014/main" val="1999591701"/>
                  </a:ext>
                </a:extLst>
              </a:tr>
              <a:tr h="0">
                <a:tc>
                  <a:txBody>
                    <a:bodyPr/>
                    <a:lstStyle/>
                    <a:p>
                      <a:r>
                        <a:rPr lang="en-US"/>
                        <a:t>Failure (drone ship)</a:t>
                      </a:r>
                    </a:p>
                  </a:txBody>
                  <a:tcPr anchor="ctr"/>
                </a:tc>
                <a:tc>
                  <a:txBody>
                    <a:bodyPr/>
                    <a:lstStyle/>
                    <a:p>
                      <a:r>
                        <a:rPr lang="en-US"/>
                        <a:t>F9 v1.1 B1012</a:t>
                      </a:r>
                    </a:p>
                  </a:txBody>
                  <a:tcPr anchor="ctr"/>
                </a:tc>
                <a:tc>
                  <a:txBody>
                    <a:bodyPr/>
                    <a:lstStyle/>
                    <a:p>
                      <a:r>
                        <a:rPr lang="en-US"/>
                        <a:t>CCAFS LC-40</a:t>
                      </a:r>
                    </a:p>
                  </a:txBody>
                  <a:tcPr anchor="ctr"/>
                </a:tc>
                <a:tc>
                  <a:txBody>
                    <a:bodyPr/>
                    <a:lstStyle/>
                    <a:p>
                      <a:r>
                        <a:rPr lang="en-US"/>
                        <a:t>2015-01-10</a:t>
                      </a:r>
                    </a:p>
                  </a:txBody>
                  <a:tcPr anchor="ctr"/>
                </a:tc>
                <a:extLst>
                  <a:ext uri="{0D108BD9-81ED-4DB2-BD59-A6C34878D82A}">
                    <a16:rowId xmlns:a16="http://schemas.microsoft.com/office/drawing/2014/main" val="124242682"/>
                  </a:ext>
                </a:extLst>
              </a:tr>
              <a:tr h="0">
                <a:tc>
                  <a:txBody>
                    <a:bodyPr/>
                    <a:lstStyle/>
                    <a:p>
                      <a:r>
                        <a:rPr lang="en-US"/>
                        <a:t>Failure (drone ship)</a:t>
                      </a:r>
                    </a:p>
                  </a:txBody>
                  <a:tcPr anchor="ctr"/>
                </a:tc>
                <a:tc>
                  <a:txBody>
                    <a:bodyPr/>
                    <a:lstStyle/>
                    <a:p>
                      <a:r>
                        <a:rPr lang="en-US"/>
                        <a:t>F9 v1.1 B1015</a:t>
                      </a:r>
                    </a:p>
                  </a:txBody>
                  <a:tcPr anchor="ctr"/>
                </a:tc>
                <a:tc>
                  <a:txBody>
                    <a:bodyPr/>
                    <a:lstStyle/>
                    <a:p>
                      <a:r>
                        <a:rPr lang="en-US"/>
                        <a:t>CCAFS LC-40</a:t>
                      </a:r>
                    </a:p>
                  </a:txBody>
                  <a:tcPr anchor="ctr"/>
                </a:tc>
                <a:tc>
                  <a:txBody>
                    <a:bodyPr/>
                    <a:lstStyle/>
                    <a:p>
                      <a:r>
                        <a:rPr lang="en-US"/>
                        <a:t>2015-04-14</a:t>
                      </a:r>
                    </a:p>
                  </a:txBody>
                  <a:tcPr anchor="ctr"/>
                </a:tc>
                <a:extLst>
                  <a:ext uri="{0D108BD9-81ED-4DB2-BD59-A6C34878D82A}">
                    <a16:rowId xmlns:a16="http://schemas.microsoft.com/office/drawing/2014/main" val="91949005"/>
                  </a:ext>
                </a:extLst>
              </a:tr>
            </a:tbl>
          </a:graphicData>
        </a:graphic>
      </p:graphicFrame>
    </p:spTree>
    <p:extLst>
      <p:ext uri="{BB962C8B-B14F-4D97-AF65-F5344CB8AC3E}">
        <p14:creationId xmlns:p14="http://schemas.microsoft.com/office/powerpoint/2010/main" val="20261577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1608539"/>
            <a:ext cx="5140811" cy="4180249"/>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indent="-342900">
              <a:lnSpc>
                <a:spcPct val="100000"/>
              </a:lnSpc>
              <a:spcBef>
                <a:spcPts val="1400"/>
              </a:spcBef>
            </a:pPr>
            <a:r>
              <a:rPr lang="en-US" sz="2400" dirty="0">
                <a:solidFill>
                  <a:schemeClr val="accent3">
                    <a:lumMod val="25000"/>
                  </a:schemeClr>
                </a:solidFill>
                <a:latin typeface="IBM Plex Mono Text"/>
              </a:rPr>
              <a:t>Executive Summary</a:t>
            </a:r>
          </a:p>
          <a:p>
            <a:pPr marL="342900" indent="-342900">
              <a:lnSpc>
                <a:spcPct val="100000"/>
              </a:lnSpc>
              <a:spcBef>
                <a:spcPts val="1400"/>
              </a:spcBef>
            </a:pPr>
            <a:r>
              <a:rPr lang="en-US" sz="2400" dirty="0">
                <a:solidFill>
                  <a:schemeClr val="accent3">
                    <a:lumMod val="25000"/>
                  </a:schemeClr>
                </a:solidFill>
                <a:latin typeface="IBM Plex Mono Text"/>
              </a:rPr>
              <a:t>Introduction</a:t>
            </a:r>
          </a:p>
          <a:p>
            <a:pPr marL="342900" indent="-342900">
              <a:lnSpc>
                <a:spcPct val="100000"/>
              </a:lnSpc>
              <a:spcBef>
                <a:spcPts val="1400"/>
              </a:spcBef>
            </a:pPr>
            <a:r>
              <a:rPr lang="en-US" sz="2400" dirty="0">
                <a:solidFill>
                  <a:schemeClr val="accent3">
                    <a:lumMod val="25000"/>
                  </a:schemeClr>
                </a:solidFill>
                <a:latin typeface="IBM Plex Mono Text"/>
              </a:rPr>
              <a:t>Methodology</a:t>
            </a:r>
          </a:p>
          <a:p>
            <a:pPr marL="342900" indent="-342900">
              <a:lnSpc>
                <a:spcPct val="100000"/>
              </a:lnSpc>
              <a:spcBef>
                <a:spcPts val="1400"/>
              </a:spcBef>
            </a:pPr>
            <a:r>
              <a:rPr lang="en-US" sz="2400" dirty="0">
                <a:solidFill>
                  <a:schemeClr val="accent3">
                    <a:lumMod val="25000"/>
                  </a:schemeClr>
                </a:solidFill>
                <a:latin typeface="IBM Plex Mono Text"/>
              </a:rPr>
              <a:t>Results</a:t>
            </a:r>
          </a:p>
          <a:p>
            <a:pPr marL="342900" indent="-342900">
              <a:lnSpc>
                <a:spcPct val="100000"/>
              </a:lnSpc>
              <a:spcBef>
                <a:spcPts val="1400"/>
              </a:spcBef>
            </a:pPr>
            <a:r>
              <a:rPr lang="en-US" sz="2400" dirty="0">
                <a:solidFill>
                  <a:schemeClr val="accent3">
                    <a:lumMod val="25000"/>
                  </a:schemeClr>
                </a:solidFill>
                <a:latin typeface="IBM Plex Mono Text"/>
              </a:rPr>
              <a:t>Conclusion</a:t>
            </a:r>
          </a:p>
          <a:p>
            <a:pPr marL="342900" indent="-342900">
              <a:lnSpc>
                <a:spcPct val="100000"/>
              </a:lnSpc>
              <a:spcBef>
                <a:spcPts val="1400"/>
              </a:spcBef>
            </a:pPr>
            <a:r>
              <a:rPr lang="en-US" sz="2400" dirty="0">
                <a:solidFill>
                  <a:schemeClr val="accent3">
                    <a:lumMod val="25000"/>
                  </a:schemeClr>
                </a:solidFill>
                <a:latin typeface="IBM Plex Mono Text"/>
              </a:rPr>
              <a:t>References</a:t>
            </a:r>
          </a:p>
          <a:p>
            <a:pPr marL="342900" indent="-342900">
              <a:lnSpc>
                <a:spcPct val="100000"/>
              </a:lnSpc>
              <a:spcBef>
                <a:spcPts val="1400"/>
              </a:spcBef>
            </a:pPr>
            <a:r>
              <a:rPr lang="en-US" sz="2400" dirty="0">
                <a:solidFill>
                  <a:schemeClr val="accent3">
                    <a:lumMod val="25000"/>
                  </a:schemeClr>
                </a:solidFill>
                <a:latin typeface="IBM Plex Mono Text"/>
              </a:rPr>
              <a:t>Acknowledgements</a:t>
            </a:r>
          </a:p>
          <a:p>
            <a:pPr marL="342900" indent="-342900">
              <a:lnSpc>
                <a:spcPct val="100000"/>
              </a:lnSpc>
              <a:spcBef>
                <a:spcPts val="1400"/>
              </a:spcBef>
            </a:pPr>
            <a:r>
              <a:rPr lang="en-US" sz="2400" dirty="0">
                <a:solidFill>
                  <a:schemeClr val="accent3">
                    <a:lumMod val="25000"/>
                  </a:schemeClr>
                </a:solidFill>
                <a:latin typeface="IBM Plex Mono Text"/>
              </a:rPr>
              <a:t>Appendix</a:t>
            </a:r>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508993"/>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Utilizing SQL queries, I explored (</a:t>
            </a:r>
            <a:r>
              <a:rPr lang="en-US" sz="2200" err="1">
                <a:solidFill>
                  <a:schemeClr val="accent3">
                    <a:lumMod val="25000"/>
                  </a:schemeClr>
                </a:solidFill>
                <a:latin typeface="Abadi"/>
              </a:rPr>
              <a:t>cont</a:t>
            </a:r>
            <a:r>
              <a:rPr lang="en-US" sz="2200">
                <a:solidFill>
                  <a:schemeClr val="accent3">
                    <a:lumMod val="25000"/>
                  </a:schemeClr>
                </a:solidFill>
                <a:latin typeface="Abadi"/>
              </a:rPr>
              <a:t>):</a:t>
            </a:r>
            <a:endParaRPr lang="en-US" sz="2200">
              <a:solidFill>
                <a:schemeClr val="accent3">
                  <a:lumMod val="25000"/>
                </a:schemeClr>
              </a:solidFill>
              <a:latin typeface="Abadi" panose="020B0604020104020204" pitchFamily="34" charset="0"/>
            </a:endParaRPr>
          </a:p>
          <a:p>
            <a:pPr lvl="1" indent="-285750"/>
            <a:r>
              <a:rPr lang="en-US" sz="1800">
                <a:ea typeface="+mn-lt"/>
                <a:cs typeface="+mn-lt"/>
              </a:rPr>
              <a:t>Rank the count of landing outcomes (such as Failure (drone ship) or Success (ground pad)) between the date 2010-06-04 and 2017-03-20, in descending order</a:t>
            </a:r>
            <a:endParaRPr lang="en-US" sz="1800">
              <a:solidFill>
                <a:srgbClr val="000000"/>
              </a:solidFill>
              <a:latin typeface="Calibri"/>
              <a:cs typeface="Calibri"/>
            </a:endParaRPr>
          </a:p>
          <a:p>
            <a:pPr lvl="1" indent="-285750"/>
            <a:endParaRPr lang="en-US" sz="1800">
              <a:solidFill>
                <a:srgbClr val="000000"/>
              </a:solidFill>
              <a:latin typeface="Calibri"/>
              <a:ea typeface="Calibri"/>
              <a:cs typeface="Calibri"/>
            </a:endParaRPr>
          </a:p>
          <a:p>
            <a:pPr lvl="1" indent="-285750"/>
            <a:endParaRPr lang="en-US" sz="1800">
              <a:solidFill>
                <a:srgbClr val="000000"/>
              </a:solidFill>
              <a:latin typeface="Calibri" panose="020F0502020204030204"/>
              <a:ea typeface="+mn-lt"/>
              <a:cs typeface="+mn-lt"/>
            </a:endParaRPr>
          </a:p>
          <a:p>
            <a:pPr marL="0" indent="0">
              <a:lnSpc>
                <a:spcPct val="100000"/>
              </a:lnSpc>
              <a:spcBef>
                <a:spcPts val="1400"/>
              </a:spcBef>
              <a:buNone/>
            </a:pPr>
            <a:endParaRPr lang="en-US" sz="2200">
              <a:solidFill>
                <a:srgbClr val="292929"/>
              </a:solidFill>
              <a:latin typeface="Abadi"/>
              <a:ea typeface="Calibri"/>
              <a:cs typeface="Calibri" panose="020F0502020204030204"/>
            </a:endParaRPr>
          </a:p>
          <a:p>
            <a:endParaRPr lang="en-US">
              <a:solidFill>
                <a:srgbClr val="000000"/>
              </a:solidFill>
              <a:latin typeface="Calibri" panose="020F0502020204030204"/>
              <a:ea typeface="Calibri"/>
              <a:cs typeface="Calibri" panose="020F0502020204030204"/>
            </a:endParaRPr>
          </a:p>
          <a:p>
            <a:endParaRPr lang="en-US">
              <a:solidFill>
                <a:srgbClr val="000000"/>
              </a:solidFill>
              <a:latin typeface="Calibri" panose="020F0502020204030204"/>
              <a:ea typeface="Calibri"/>
              <a:cs typeface="Calibri" panose="020F0502020204030204"/>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SQL, Part 5</a:t>
            </a:r>
            <a:endParaRPr lang="en-US">
              <a:solidFill>
                <a:srgbClr val="0B49CB"/>
              </a:solidFill>
            </a:endParaRPr>
          </a:p>
        </p:txBody>
      </p:sp>
      <p:graphicFrame>
        <p:nvGraphicFramePr>
          <p:cNvPr id="7" name="Table 6">
            <a:extLst>
              <a:ext uri="{FF2B5EF4-FFF2-40B4-BE49-F238E27FC236}">
                <a16:creationId xmlns:a16="http://schemas.microsoft.com/office/drawing/2014/main" id="{18056F6A-1381-DBB6-9BE6-014493D6A32A}"/>
              </a:ext>
            </a:extLst>
          </p:cNvPr>
          <p:cNvGraphicFramePr>
            <a:graphicFrameLocks noGrp="1"/>
          </p:cNvGraphicFramePr>
          <p:nvPr>
            <p:extLst>
              <p:ext uri="{D42A27DB-BD31-4B8C-83A1-F6EECF244321}">
                <p14:modId xmlns:p14="http://schemas.microsoft.com/office/powerpoint/2010/main" val="3045112289"/>
              </p:ext>
            </p:extLst>
          </p:nvPr>
        </p:nvGraphicFramePr>
        <p:xfrm>
          <a:off x="1445172" y="2864069"/>
          <a:ext cx="8539650" cy="3291840"/>
        </p:xfrm>
        <a:graphic>
          <a:graphicData uri="http://schemas.openxmlformats.org/drawingml/2006/table">
            <a:tbl>
              <a:tblPr firstRow="1" bandRow="1">
                <a:tableStyleId>{5C22544A-7EE6-4342-B048-85BDC9FD1C3A}</a:tableStyleId>
              </a:tblPr>
              <a:tblGrid>
                <a:gridCol w="2846550">
                  <a:extLst>
                    <a:ext uri="{9D8B030D-6E8A-4147-A177-3AD203B41FA5}">
                      <a16:colId xmlns:a16="http://schemas.microsoft.com/office/drawing/2014/main" val="1206595791"/>
                    </a:ext>
                  </a:extLst>
                </a:gridCol>
                <a:gridCol w="2846550">
                  <a:extLst>
                    <a:ext uri="{9D8B030D-6E8A-4147-A177-3AD203B41FA5}">
                      <a16:colId xmlns:a16="http://schemas.microsoft.com/office/drawing/2014/main" val="3377175748"/>
                    </a:ext>
                  </a:extLst>
                </a:gridCol>
                <a:gridCol w="2846550">
                  <a:extLst>
                    <a:ext uri="{9D8B030D-6E8A-4147-A177-3AD203B41FA5}">
                      <a16:colId xmlns:a16="http://schemas.microsoft.com/office/drawing/2014/main" val="2515579670"/>
                    </a:ext>
                  </a:extLst>
                </a:gridCol>
              </a:tblGrid>
              <a:tr h="320897">
                <a:tc>
                  <a:txBody>
                    <a:bodyPr/>
                    <a:lstStyle/>
                    <a:p>
                      <a:r>
                        <a:rPr lang="en-US"/>
                        <a:t>number</a:t>
                      </a:r>
                    </a:p>
                  </a:txBody>
                  <a:tcPr anchor="ctr"/>
                </a:tc>
                <a:tc>
                  <a:txBody>
                    <a:bodyPr/>
                    <a:lstStyle/>
                    <a:p>
                      <a:r>
                        <a:rPr lang="en-US"/>
                        <a:t>landing__outcome</a:t>
                      </a:r>
                    </a:p>
                  </a:txBody>
                  <a:tcPr anchor="ctr"/>
                </a:tc>
                <a:tc>
                  <a:txBody>
                    <a:bodyPr/>
                    <a:lstStyle/>
                    <a:p>
                      <a:r>
                        <a:rPr lang="en-US"/>
                        <a:t>ranking</a:t>
                      </a:r>
                    </a:p>
                  </a:txBody>
                  <a:tcPr anchor="ctr"/>
                </a:tc>
                <a:extLst>
                  <a:ext uri="{0D108BD9-81ED-4DB2-BD59-A6C34878D82A}">
                    <a16:rowId xmlns:a16="http://schemas.microsoft.com/office/drawing/2014/main" val="3279234892"/>
                  </a:ext>
                </a:extLst>
              </a:tr>
              <a:tr h="320897">
                <a:tc>
                  <a:txBody>
                    <a:bodyPr/>
                    <a:lstStyle/>
                    <a:p>
                      <a:r>
                        <a:rPr lang="en-US"/>
                        <a:t>10</a:t>
                      </a:r>
                    </a:p>
                  </a:txBody>
                  <a:tcPr anchor="ctr"/>
                </a:tc>
                <a:tc>
                  <a:txBody>
                    <a:bodyPr/>
                    <a:lstStyle/>
                    <a:p>
                      <a:r>
                        <a:rPr lang="en-US"/>
                        <a:t>No attempt</a:t>
                      </a:r>
                    </a:p>
                  </a:txBody>
                  <a:tcPr anchor="ctr"/>
                </a:tc>
                <a:tc>
                  <a:txBody>
                    <a:bodyPr/>
                    <a:lstStyle/>
                    <a:p>
                      <a:r>
                        <a:rPr lang="en-US"/>
                        <a:t>1</a:t>
                      </a:r>
                    </a:p>
                  </a:txBody>
                  <a:tcPr anchor="ctr"/>
                </a:tc>
                <a:extLst>
                  <a:ext uri="{0D108BD9-81ED-4DB2-BD59-A6C34878D82A}">
                    <a16:rowId xmlns:a16="http://schemas.microsoft.com/office/drawing/2014/main" val="1165031907"/>
                  </a:ext>
                </a:extLst>
              </a:tr>
              <a:tr h="320897">
                <a:tc>
                  <a:txBody>
                    <a:bodyPr/>
                    <a:lstStyle/>
                    <a:p>
                      <a:r>
                        <a:rPr lang="en-US"/>
                        <a:t>5</a:t>
                      </a:r>
                    </a:p>
                  </a:txBody>
                  <a:tcPr anchor="ctr"/>
                </a:tc>
                <a:tc>
                  <a:txBody>
                    <a:bodyPr/>
                    <a:lstStyle/>
                    <a:p>
                      <a:r>
                        <a:rPr lang="en-US"/>
                        <a:t>Failure (drone ship)</a:t>
                      </a:r>
                    </a:p>
                  </a:txBody>
                  <a:tcPr anchor="ctr"/>
                </a:tc>
                <a:tc>
                  <a:txBody>
                    <a:bodyPr/>
                    <a:lstStyle/>
                    <a:p>
                      <a:r>
                        <a:rPr lang="en-US"/>
                        <a:t>2</a:t>
                      </a:r>
                    </a:p>
                  </a:txBody>
                  <a:tcPr anchor="ctr"/>
                </a:tc>
                <a:extLst>
                  <a:ext uri="{0D108BD9-81ED-4DB2-BD59-A6C34878D82A}">
                    <a16:rowId xmlns:a16="http://schemas.microsoft.com/office/drawing/2014/main" val="2123570486"/>
                  </a:ext>
                </a:extLst>
              </a:tr>
              <a:tr h="320897">
                <a:tc>
                  <a:txBody>
                    <a:bodyPr/>
                    <a:lstStyle/>
                    <a:p>
                      <a:r>
                        <a:rPr lang="en-US"/>
                        <a:t>5</a:t>
                      </a:r>
                    </a:p>
                  </a:txBody>
                  <a:tcPr anchor="ctr"/>
                </a:tc>
                <a:tc>
                  <a:txBody>
                    <a:bodyPr/>
                    <a:lstStyle/>
                    <a:p>
                      <a:r>
                        <a:rPr lang="en-US"/>
                        <a:t>Success (drone ship)</a:t>
                      </a:r>
                    </a:p>
                  </a:txBody>
                  <a:tcPr anchor="ctr"/>
                </a:tc>
                <a:tc>
                  <a:txBody>
                    <a:bodyPr/>
                    <a:lstStyle/>
                    <a:p>
                      <a:r>
                        <a:rPr lang="en-US"/>
                        <a:t>2</a:t>
                      </a:r>
                    </a:p>
                  </a:txBody>
                  <a:tcPr anchor="ctr"/>
                </a:tc>
                <a:extLst>
                  <a:ext uri="{0D108BD9-81ED-4DB2-BD59-A6C34878D82A}">
                    <a16:rowId xmlns:a16="http://schemas.microsoft.com/office/drawing/2014/main" val="2590736531"/>
                  </a:ext>
                </a:extLst>
              </a:tr>
              <a:tr h="320897">
                <a:tc>
                  <a:txBody>
                    <a:bodyPr/>
                    <a:lstStyle/>
                    <a:p>
                      <a:r>
                        <a:rPr lang="en-US"/>
                        <a:t>3</a:t>
                      </a:r>
                    </a:p>
                  </a:txBody>
                  <a:tcPr anchor="ctr"/>
                </a:tc>
                <a:tc>
                  <a:txBody>
                    <a:bodyPr/>
                    <a:lstStyle/>
                    <a:p>
                      <a:r>
                        <a:rPr lang="en-US"/>
                        <a:t>Controlled (ocean)</a:t>
                      </a:r>
                    </a:p>
                  </a:txBody>
                  <a:tcPr anchor="ctr"/>
                </a:tc>
                <a:tc>
                  <a:txBody>
                    <a:bodyPr/>
                    <a:lstStyle/>
                    <a:p>
                      <a:r>
                        <a:rPr lang="en-US"/>
                        <a:t>4</a:t>
                      </a:r>
                    </a:p>
                  </a:txBody>
                  <a:tcPr anchor="ctr"/>
                </a:tc>
                <a:extLst>
                  <a:ext uri="{0D108BD9-81ED-4DB2-BD59-A6C34878D82A}">
                    <a16:rowId xmlns:a16="http://schemas.microsoft.com/office/drawing/2014/main" val="3867054002"/>
                  </a:ext>
                </a:extLst>
              </a:tr>
              <a:tr h="320897">
                <a:tc>
                  <a:txBody>
                    <a:bodyPr/>
                    <a:lstStyle/>
                    <a:p>
                      <a:r>
                        <a:rPr lang="en-US"/>
                        <a:t>3</a:t>
                      </a:r>
                    </a:p>
                  </a:txBody>
                  <a:tcPr anchor="ctr"/>
                </a:tc>
                <a:tc>
                  <a:txBody>
                    <a:bodyPr/>
                    <a:lstStyle/>
                    <a:p>
                      <a:r>
                        <a:rPr lang="en-US"/>
                        <a:t>Success (ground pad)</a:t>
                      </a:r>
                    </a:p>
                  </a:txBody>
                  <a:tcPr anchor="ctr"/>
                </a:tc>
                <a:tc>
                  <a:txBody>
                    <a:bodyPr/>
                    <a:lstStyle/>
                    <a:p>
                      <a:r>
                        <a:rPr lang="en-US"/>
                        <a:t>4</a:t>
                      </a:r>
                    </a:p>
                  </a:txBody>
                  <a:tcPr anchor="ctr"/>
                </a:tc>
                <a:extLst>
                  <a:ext uri="{0D108BD9-81ED-4DB2-BD59-A6C34878D82A}">
                    <a16:rowId xmlns:a16="http://schemas.microsoft.com/office/drawing/2014/main" val="1299199310"/>
                  </a:ext>
                </a:extLst>
              </a:tr>
              <a:tr h="320897">
                <a:tc>
                  <a:txBody>
                    <a:bodyPr/>
                    <a:lstStyle/>
                    <a:p>
                      <a:r>
                        <a:rPr lang="en-US"/>
                        <a:t>2</a:t>
                      </a:r>
                    </a:p>
                  </a:txBody>
                  <a:tcPr anchor="ctr"/>
                </a:tc>
                <a:tc>
                  <a:txBody>
                    <a:bodyPr/>
                    <a:lstStyle/>
                    <a:p>
                      <a:r>
                        <a:rPr lang="en-US"/>
                        <a:t>Failure (parachute)</a:t>
                      </a:r>
                    </a:p>
                  </a:txBody>
                  <a:tcPr anchor="ctr"/>
                </a:tc>
                <a:tc>
                  <a:txBody>
                    <a:bodyPr/>
                    <a:lstStyle/>
                    <a:p>
                      <a:r>
                        <a:rPr lang="en-US"/>
                        <a:t>6</a:t>
                      </a:r>
                    </a:p>
                  </a:txBody>
                  <a:tcPr anchor="ctr"/>
                </a:tc>
                <a:extLst>
                  <a:ext uri="{0D108BD9-81ED-4DB2-BD59-A6C34878D82A}">
                    <a16:rowId xmlns:a16="http://schemas.microsoft.com/office/drawing/2014/main" val="3291901940"/>
                  </a:ext>
                </a:extLst>
              </a:tr>
              <a:tr h="320897">
                <a:tc>
                  <a:txBody>
                    <a:bodyPr/>
                    <a:lstStyle/>
                    <a:p>
                      <a:r>
                        <a:rPr lang="en-US"/>
                        <a:t>2</a:t>
                      </a:r>
                    </a:p>
                  </a:txBody>
                  <a:tcPr anchor="ctr"/>
                </a:tc>
                <a:tc>
                  <a:txBody>
                    <a:bodyPr/>
                    <a:lstStyle/>
                    <a:p>
                      <a:r>
                        <a:rPr lang="en-US"/>
                        <a:t>Uncontrolled (ocean)</a:t>
                      </a:r>
                    </a:p>
                  </a:txBody>
                  <a:tcPr anchor="ctr"/>
                </a:tc>
                <a:tc>
                  <a:txBody>
                    <a:bodyPr/>
                    <a:lstStyle/>
                    <a:p>
                      <a:r>
                        <a:rPr lang="en-US"/>
                        <a:t>6</a:t>
                      </a:r>
                    </a:p>
                  </a:txBody>
                  <a:tcPr anchor="ctr"/>
                </a:tc>
                <a:extLst>
                  <a:ext uri="{0D108BD9-81ED-4DB2-BD59-A6C34878D82A}">
                    <a16:rowId xmlns:a16="http://schemas.microsoft.com/office/drawing/2014/main" val="342927705"/>
                  </a:ext>
                </a:extLst>
              </a:tr>
              <a:tr h="320897">
                <a:tc>
                  <a:txBody>
                    <a:bodyPr/>
                    <a:lstStyle/>
                    <a:p>
                      <a:r>
                        <a:rPr lang="en-US"/>
                        <a:t>1</a:t>
                      </a:r>
                    </a:p>
                  </a:txBody>
                  <a:tcPr anchor="ctr"/>
                </a:tc>
                <a:tc>
                  <a:txBody>
                    <a:bodyPr/>
                    <a:lstStyle/>
                    <a:p>
                      <a:r>
                        <a:rPr lang="en-US"/>
                        <a:t>Precluded (drone ship)</a:t>
                      </a:r>
                    </a:p>
                  </a:txBody>
                  <a:tcPr anchor="ctr"/>
                </a:tc>
                <a:tc>
                  <a:txBody>
                    <a:bodyPr/>
                    <a:lstStyle/>
                    <a:p>
                      <a:r>
                        <a:rPr lang="en-US"/>
                        <a:t>8</a:t>
                      </a:r>
                    </a:p>
                  </a:txBody>
                  <a:tcPr anchor="ctr"/>
                </a:tc>
                <a:extLst>
                  <a:ext uri="{0D108BD9-81ED-4DB2-BD59-A6C34878D82A}">
                    <a16:rowId xmlns:a16="http://schemas.microsoft.com/office/drawing/2014/main" val="3630051171"/>
                  </a:ext>
                </a:extLst>
              </a:tr>
            </a:tbl>
          </a:graphicData>
        </a:graphic>
      </p:graphicFrame>
    </p:spTree>
    <p:extLst>
      <p:ext uri="{BB962C8B-B14F-4D97-AF65-F5344CB8AC3E}">
        <p14:creationId xmlns:p14="http://schemas.microsoft.com/office/powerpoint/2010/main" val="27809520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508993"/>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Utilizing SQL queries, I explored (</a:t>
            </a:r>
            <a:r>
              <a:rPr lang="en-US" sz="2200" err="1">
                <a:solidFill>
                  <a:schemeClr val="accent3">
                    <a:lumMod val="25000"/>
                  </a:schemeClr>
                </a:solidFill>
                <a:latin typeface="Abadi"/>
              </a:rPr>
              <a:t>cont</a:t>
            </a:r>
            <a:r>
              <a:rPr lang="en-US" sz="2200">
                <a:solidFill>
                  <a:schemeClr val="accent3">
                    <a:lumMod val="25000"/>
                  </a:schemeClr>
                </a:solidFill>
                <a:latin typeface="Abadi"/>
              </a:rPr>
              <a:t>):</a:t>
            </a:r>
            <a:endParaRPr lang="en-US" sz="2200">
              <a:solidFill>
                <a:schemeClr val="accent3">
                  <a:lumMod val="25000"/>
                </a:schemeClr>
              </a:solidFill>
              <a:latin typeface="Abadi" panose="020B0604020104020204" pitchFamily="34" charset="0"/>
            </a:endParaRPr>
          </a:p>
          <a:p>
            <a:pPr lvl="1" indent="-285750"/>
            <a:r>
              <a:rPr lang="en-US" sz="1800">
                <a:ea typeface="+mn-lt"/>
                <a:cs typeface="+mn-lt"/>
              </a:rPr>
              <a:t>List Launches launched on a Friday</a:t>
            </a:r>
            <a:endParaRPr lang="en-US" sz="1800">
              <a:solidFill>
                <a:srgbClr val="000000"/>
              </a:solidFill>
              <a:latin typeface="Calibri"/>
              <a:ea typeface="Calibri"/>
              <a:cs typeface="Calibri"/>
            </a:endParaRPr>
          </a:p>
          <a:p>
            <a:pPr lvl="1" indent="-285750"/>
            <a:endParaRPr lang="en-US" sz="1800">
              <a:solidFill>
                <a:srgbClr val="000000"/>
              </a:solidFill>
              <a:latin typeface="Calibri"/>
              <a:ea typeface="Calibri"/>
              <a:cs typeface="Calibri"/>
            </a:endParaRPr>
          </a:p>
          <a:p>
            <a:pPr lvl="1" indent="-285750"/>
            <a:endParaRPr lang="en-US" sz="1800">
              <a:solidFill>
                <a:srgbClr val="000000"/>
              </a:solidFill>
              <a:latin typeface="Calibri" panose="020F0502020204030204"/>
              <a:ea typeface="+mn-lt"/>
              <a:cs typeface="+mn-lt"/>
            </a:endParaRPr>
          </a:p>
          <a:p>
            <a:pPr lvl="1" indent="-285750"/>
            <a:endParaRPr lang="en-US" sz="1800">
              <a:solidFill>
                <a:srgbClr val="000000"/>
              </a:solidFill>
              <a:latin typeface="Calibri" panose="020F0502020204030204"/>
              <a:ea typeface="Calibri"/>
              <a:cs typeface="Calibri" panose="020F0502020204030204"/>
            </a:endParaRPr>
          </a:p>
          <a:p>
            <a:pPr lvl="1" indent="-285750"/>
            <a:endParaRPr lang="en-US" sz="1800">
              <a:solidFill>
                <a:srgbClr val="000000"/>
              </a:solidFill>
              <a:latin typeface="Calibri" panose="020F0502020204030204"/>
              <a:ea typeface="Calibri"/>
              <a:cs typeface="Calibri" panose="020F0502020204030204"/>
            </a:endParaRPr>
          </a:p>
          <a:p>
            <a:pPr lvl="1" indent="-285750"/>
            <a:endParaRPr lang="en-US" sz="1800">
              <a:solidFill>
                <a:srgbClr val="000000"/>
              </a:solidFill>
              <a:latin typeface="Calibri" panose="020F0502020204030204"/>
              <a:ea typeface="Calibri"/>
              <a:cs typeface="Calibri" panose="020F0502020204030204"/>
            </a:endParaRPr>
          </a:p>
          <a:p>
            <a:pPr lvl="1" indent="-285750"/>
            <a:endParaRPr lang="en-US" sz="1800">
              <a:solidFill>
                <a:srgbClr val="000000"/>
              </a:solidFill>
              <a:latin typeface="Calibri" panose="020F0502020204030204"/>
              <a:ea typeface="Calibri"/>
              <a:cs typeface="Calibri" panose="020F0502020204030204"/>
            </a:endParaRPr>
          </a:p>
          <a:p>
            <a:pPr lvl="1" indent="-285750"/>
            <a:endParaRPr lang="en-US" sz="1800">
              <a:solidFill>
                <a:srgbClr val="000000"/>
              </a:solidFill>
              <a:latin typeface="Calibri" panose="020F0502020204030204"/>
              <a:ea typeface="Calibri"/>
              <a:cs typeface="Calibri" panose="020F0502020204030204"/>
            </a:endParaRPr>
          </a:p>
          <a:p>
            <a:pPr lvl="1" indent="-285750"/>
            <a:r>
              <a:rPr lang="en-US" sz="1800" err="1">
                <a:solidFill>
                  <a:srgbClr val="000000"/>
                </a:solidFill>
                <a:latin typeface="Calibri" panose="020F0502020204030204"/>
                <a:ea typeface="Calibri"/>
                <a:cs typeface="Calibri" panose="020F0502020204030204"/>
              </a:rPr>
              <a:t>Jupyter</a:t>
            </a:r>
            <a:r>
              <a:rPr lang="en-US" sz="1800">
                <a:solidFill>
                  <a:srgbClr val="000000"/>
                </a:solidFill>
                <a:latin typeface="Calibri" panose="020F0502020204030204"/>
                <a:ea typeface="Calibri"/>
                <a:cs typeface="Calibri" panose="020F0502020204030204"/>
              </a:rPr>
              <a:t> Notebook is available at:</a:t>
            </a:r>
          </a:p>
          <a:p>
            <a:pPr lvl="1" indent="-285750"/>
            <a:endParaRPr lang="en-US" sz="1800">
              <a:solidFill>
                <a:srgbClr val="000000"/>
              </a:solidFill>
              <a:ea typeface="+mn-lt"/>
              <a:cs typeface="+mn-lt"/>
            </a:endParaRPr>
          </a:p>
          <a:p>
            <a:pPr marL="400050" lvl="1" indent="0">
              <a:buNone/>
            </a:pPr>
            <a:r>
              <a:rPr lang="en-US" sz="1800" u="sng">
                <a:solidFill>
                  <a:srgbClr val="0070C0"/>
                </a:solidFill>
                <a:ea typeface="+mn-lt"/>
                <a:cs typeface="+mn-lt"/>
              </a:rPr>
              <a:t>https://github.com/EasyAs12345/coursera-capstone-project/blob/master/Completed_Lab%20EDA%20with%20SQL.ipynb</a:t>
            </a:r>
            <a:endParaRPr lang="en-US" sz="1800" u="sng">
              <a:solidFill>
                <a:srgbClr val="0070C0"/>
              </a:solidFill>
              <a:latin typeface="Calibri" panose="020F0502020204030204"/>
              <a:ea typeface="Calibri"/>
              <a:cs typeface="Calibri" panose="020F0502020204030204"/>
            </a:endParaRPr>
          </a:p>
          <a:p>
            <a:pPr lvl="1" indent="-285750"/>
            <a:endParaRPr lang="en-US" sz="1800">
              <a:solidFill>
                <a:srgbClr val="000000"/>
              </a:solidFill>
              <a:latin typeface="Calibri" panose="020F0502020204030204"/>
              <a:ea typeface="Calibri"/>
              <a:cs typeface="Calibri" panose="020F0502020204030204"/>
            </a:endParaRPr>
          </a:p>
          <a:p>
            <a:endParaRPr lang="en-US">
              <a:solidFill>
                <a:srgbClr val="000000"/>
              </a:solidFill>
              <a:latin typeface="Calibri" panose="020F0502020204030204"/>
              <a:ea typeface="Calibri"/>
              <a:cs typeface="Calibri" panose="020F0502020204030204"/>
            </a:endParaRPr>
          </a:p>
          <a:p>
            <a:endParaRPr lang="en-US">
              <a:solidFill>
                <a:srgbClr val="000000"/>
              </a:solidFill>
              <a:latin typeface="Calibri" panose="020F0502020204030204"/>
              <a:ea typeface="Calibri"/>
              <a:cs typeface="Calibri" panose="020F0502020204030204"/>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SQL, Part 6</a:t>
            </a:r>
            <a:endParaRPr lang="en-US">
              <a:solidFill>
                <a:srgbClr val="0B49CB"/>
              </a:solidFill>
            </a:endParaRPr>
          </a:p>
        </p:txBody>
      </p:sp>
      <p:pic>
        <p:nvPicPr>
          <p:cNvPr id="8" name="Picture 8" descr="Table&#10;&#10;Description automatically generated">
            <a:extLst>
              <a:ext uri="{FF2B5EF4-FFF2-40B4-BE49-F238E27FC236}">
                <a16:creationId xmlns:a16="http://schemas.microsoft.com/office/drawing/2014/main" id="{F8248377-FD4D-CAA0-F1D3-587466BCC876}"/>
              </a:ext>
            </a:extLst>
          </p:cNvPr>
          <p:cNvPicPr>
            <a:picLocks noChangeAspect="1"/>
          </p:cNvPicPr>
          <p:nvPr/>
        </p:nvPicPr>
        <p:blipFill>
          <a:blip r:embed="rId3"/>
          <a:stretch>
            <a:fillRect/>
          </a:stretch>
        </p:blipFill>
        <p:spPr>
          <a:xfrm>
            <a:off x="397790" y="2829638"/>
            <a:ext cx="11125199" cy="1676587"/>
          </a:xfrm>
          <a:prstGeom prst="rect">
            <a:avLst/>
          </a:prstGeom>
        </p:spPr>
      </p:pic>
    </p:spTree>
    <p:extLst>
      <p:ext uri="{BB962C8B-B14F-4D97-AF65-F5344CB8AC3E}">
        <p14:creationId xmlns:p14="http://schemas.microsoft.com/office/powerpoint/2010/main" val="10414640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lIns="91440" tIns="45720" rIns="91440" bIns="45720" anchor="t">
            <a:normAutofit fontScale="92500"/>
          </a:bodyPr>
          <a:lstStyle/>
          <a:p>
            <a:r>
              <a:rPr lang="en-US" sz="2200" dirty="0">
                <a:solidFill>
                  <a:schemeClr val="accent3">
                    <a:lumMod val="25000"/>
                  </a:schemeClr>
                </a:solidFill>
                <a:latin typeface="Abadi"/>
              </a:rPr>
              <a:t>A series of map objects were added to a folium map</a:t>
            </a:r>
            <a:endParaRPr lang="en-US" sz="1800" dirty="0">
              <a:solidFill>
                <a:schemeClr val="accent3">
                  <a:lumMod val="25000"/>
                </a:schemeClr>
              </a:solidFill>
              <a:latin typeface="Abadi"/>
            </a:endParaRPr>
          </a:p>
          <a:p>
            <a:pPr lvl="1"/>
            <a:r>
              <a:rPr lang="en-US" sz="1800" dirty="0" err="1">
                <a:ea typeface="+mn-lt"/>
                <a:cs typeface="+mn-lt"/>
              </a:rPr>
              <a:t>site_map.add_child</a:t>
            </a:r>
            <a:r>
              <a:rPr lang="en-US" sz="1800" dirty="0">
                <a:ea typeface="+mn-lt"/>
                <a:cs typeface="+mn-lt"/>
              </a:rPr>
              <a:t>(circle) was used to add a circle to the map for NASA in Texas, as well as the three launch sites in Florida and the one launch site in California</a:t>
            </a:r>
            <a:endParaRPr lang="en-US" sz="1800" dirty="0">
              <a:solidFill>
                <a:schemeClr val="accent3">
                  <a:lumMod val="25000"/>
                </a:schemeClr>
              </a:solidFill>
              <a:latin typeface="Abadi"/>
            </a:endParaRPr>
          </a:p>
          <a:p>
            <a:pPr lvl="1"/>
            <a:r>
              <a:rPr lang="en-US" sz="1800" dirty="0" err="1">
                <a:ea typeface="+mn-lt"/>
                <a:cs typeface="+mn-lt"/>
              </a:rPr>
              <a:t>site_map.add_child</a:t>
            </a:r>
            <a:r>
              <a:rPr lang="en-US" sz="1800" dirty="0">
                <a:ea typeface="+mn-lt"/>
                <a:cs typeface="+mn-lt"/>
              </a:rPr>
              <a:t>(marker) was used to add markers such as text designations for the various sites</a:t>
            </a:r>
            <a:endParaRPr lang="en-US" dirty="0"/>
          </a:p>
          <a:p>
            <a:pPr lvl="1"/>
            <a:r>
              <a:rPr lang="en-US" sz="1800" dirty="0" err="1">
                <a:ea typeface="+mn-lt"/>
                <a:cs typeface="+mn-lt"/>
              </a:rPr>
              <a:t>site_map.add_child</a:t>
            </a:r>
            <a:r>
              <a:rPr lang="en-US" sz="1800" dirty="0">
                <a:ea typeface="+mn-lt"/>
                <a:cs typeface="+mn-lt"/>
              </a:rPr>
              <a:t>(lines) was used to </a:t>
            </a:r>
            <a:r>
              <a:rPr lang="en-US" sz="1800" dirty="0" err="1">
                <a:ea typeface="+mn-lt"/>
                <a:cs typeface="+mn-lt"/>
              </a:rPr>
              <a:t>indictate</a:t>
            </a:r>
            <a:r>
              <a:rPr lang="en-US" sz="1800" dirty="0">
                <a:ea typeface="+mn-lt"/>
                <a:cs typeface="+mn-lt"/>
              </a:rPr>
              <a:t> a line marking the distance of the Vandenburg launch site to the Ocean shore, as well as from the launch site to the US Forest Service Jet Center in nearby Santa Maria, CA</a:t>
            </a:r>
            <a:endParaRPr lang="en-US" sz="1800" dirty="0">
              <a:solidFill>
                <a:srgbClr val="000000"/>
              </a:solidFill>
              <a:latin typeface="Calibri"/>
              <a:ea typeface="Calibri"/>
              <a:cs typeface="Calibri"/>
            </a:endParaRPr>
          </a:p>
          <a:p>
            <a:pPr>
              <a:lnSpc>
                <a:spcPct val="100000"/>
              </a:lnSpc>
              <a:spcBef>
                <a:spcPts val="1400"/>
              </a:spcBef>
            </a:pPr>
            <a:r>
              <a:rPr lang="en-US" sz="2200" dirty="0">
                <a:solidFill>
                  <a:schemeClr val="accent3">
                    <a:lumMod val="25000"/>
                  </a:schemeClr>
                </a:solidFill>
                <a:latin typeface="Abadi"/>
              </a:rPr>
              <a:t>These indicators were added to the map to greater clarify and explain the exact locations of the launch sites discussed in the study.  Also, to demonstrate the capability, such as determining distances based of (</a:t>
            </a:r>
            <a:r>
              <a:rPr lang="en-US" sz="2200" dirty="0" err="1">
                <a:solidFill>
                  <a:schemeClr val="accent3">
                    <a:lumMod val="25000"/>
                  </a:schemeClr>
                </a:solidFill>
                <a:latin typeface="Abadi"/>
              </a:rPr>
              <a:t>lat</a:t>
            </a:r>
            <a:r>
              <a:rPr lang="en-US" sz="2200" dirty="0">
                <a:solidFill>
                  <a:schemeClr val="accent3">
                    <a:lumMod val="25000"/>
                  </a:schemeClr>
                </a:solidFill>
                <a:latin typeface="Abadi"/>
              </a:rPr>
              <a:t>, log) data and then drawing a line to indicate said distance (as the crow flies.)  </a:t>
            </a:r>
            <a:r>
              <a:rPr lang="en-US" sz="2200" u="sng" dirty="0">
                <a:solidFill>
                  <a:schemeClr val="accent3">
                    <a:lumMod val="25000"/>
                  </a:schemeClr>
                </a:solidFill>
                <a:latin typeface="Abadi"/>
              </a:rPr>
              <a:t>Very cool!</a:t>
            </a:r>
            <a:endParaRPr lang="en-US" sz="2200" u="sng"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 GitHub URL is available at:</a:t>
            </a:r>
          </a:p>
          <a:p>
            <a:pPr marL="457200" lvl="1" indent="0">
              <a:lnSpc>
                <a:spcPct val="100000"/>
              </a:lnSpc>
              <a:spcBef>
                <a:spcPts val="1400"/>
              </a:spcBef>
              <a:buNone/>
            </a:pPr>
            <a:r>
              <a:rPr lang="en-US" sz="1800" dirty="0">
                <a:solidFill>
                  <a:srgbClr val="0070C0"/>
                </a:solidFill>
                <a:ea typeface="+mn-lt"/>
                <a:cs typeface="+mn-lt"/>
              </a:rPr>
              <a:t>https://github.com/EasyAs12345/coursera-capstone-project/blob/master/Completed_Lab_Interactive%20Visual%20Analytics%20with%20Folium%20lab.ipynb</a:t>
            </a:r>
            <a:endParaRPr lang="en-US" sz="1800">
              <a:solidFill>
                <a:srgbClr val="0070C0"/>
              </a:solidFill>
              <a:latin typeface="Abadi"/>
            </a:endParaRP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Build an Interactive Map with Folium</a:t>
            </a:r>
            <a:endParaRPr lang="en-US">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Abadi"/>
              </a:rPr>
              <a:t>A Dashboard was created entitled </a:t>
            </a:r>
            <a:r>
              <a:rPr lang="en-US" sz="2000" dirty="0">
                <a:solidFill>
                  <a:schemeClr val="accent3">
                    <a:lumMod val="25000"/>
                  </a:schemeClr>
                </a:solidFill>
                <a:latin typeface="Abadi"/>
              </a:rPr>
              <a:t>"</a:t>
            </a:r>
            <a:r>
              <a:rPr lang="en-US" sz="2000" dirty="0"/>
              <a:t>SpaceX Launch Records Dashboard".  </a:t>
            </a:r>
          </a:p>
          <a:p>
            <a:pPr lvl="1">
              <a:lnSpc>
                <a:spcPct val="100000"/>
              </a:lnSpc>
              <a:spcBef>
                <a:spcPts val="1400"/>
              </a:spcBef>
            </a:pPr>
            <a:r>
              <a:rPr lang="en-US" sz="1600" dirty="0"/>
              <a:t>The Dashboard includes a dropdown menu to select either all launch sites for consideration, or the option to choose an individual launch site.</a:t>
            </a:r>
            <a:endParaRPr lang="en-US" sz="1600">
              <a:ea typeface="Calibri"/>
              <a:cs typeface="Calibri"/>
            </a:endParaRPr>
          </a:p>
          <a:p>
            <a:pPr lvl="1">
              <a:lnSpc>
                <a:spcPct val="100000"/>
              </a:lnSpc>
              <a:spcBef>
                <a:spcPts val="1400"/>
              </a:spcBef>
            </a:pPr>
            <a:r>
              <a:rPr lang="en-US" sz="1600" dirty="0">
                <a:solidFill>
                  <a:srgbClr val="000000"/>
                </a:solidFill>
                <a:latin typeface="Calibri"/>
                <a:ea typeface="Calibri"/>
                <a:cs typeface="Calibri"/>
              </a:rPr>
              <a:t>The first graphic is a pie chart showing the percentage breakdown for total successes for launches based on site option from the dropdown.</a:t>
            </a:r>
          </a:p>
          <a:p>
            <a:pPr lvl="1">
              <a:lnSpc>
                <a:spcPct val="100000"/>
              </a:lnSpc>
              <a:spcBef>
                <a:spcPts val="1400"/>
              </a:spcBef>
            </a:pPr>
            <a:r>
              <a:rPr lang="en-US" sz="1600" dirty="0">
                <a:solidFill>
                  <a:srgbClr val="000000"/>
                </a:solidFill>
                <a:latin typeface="Calibri"/>
                <a:ea typeface="Calibri"/>
                <a:cs typeface="Calibri"/>
              </a:rPr>
              <a:t>There is a slide to choose the total Payload range mass (0 – 10,000 kg)</a:t>
            </a:r>
          </a:p>
          <a:p>
            <a:pPr lvl="1">
              <a:lnSpc>
                <a:spcPct val="100000"/>
              </a:lnSpc>
              <a:spcBef>
                <a:spcPts val="1400"/>
              </a:spcBef>
            </a:pPr>
            <a:r>
              <a:rPr lang="en-US" sz="1600" dirty="0">
                <a:solidFill>
                  <a:srgbClr val="000000"/>
                </a:solidFill>
                <a:latin typeface="Calibri"/>
                <a:ea typeface="Calibri"/>
                <a:cs typeface="Calibri"/>
              </a:rPr>
              <a:t>The bottom graphic is a scatter plot showing Orbit Class vs Payload Mass.  Launch site data is selected based on the top dropdown.  This allows us to see the success (1) or failure (0) of the mission based on payload mass.  Color coding is used to indicate the booster version category.</a:t>
            </a:r>
          </a:p>
          <a:p>
            <a:pPr>
              <a:lnSpc>
                <a:spcPct val="100000"/>
              </a:lnSpc>
              <a:spcBef>
                <a:spcPts val="1400"/>
              </a:spcBef>
            </a:pPr>
            <a:r>
              <a:rPr lang="en-US" sz="2200" dirty="0">
                <a:solidFill>
                  <a:schemeClr val="accent3">
                    <a:lumMod val="25000"/>
                  </a:schemeClr>
                </a:solidFill>
                <a:latin typeface="Abadi"/>
              </a:rPr>
              <a:t>This visual is very helpful in allowing a user to see how success and failure of launch vehicle recovery varies based on the total mass of the payload and based on launch category.  Being able to explore this helps understand where the greatest success is and where efforts need to be focused to improve.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Build a Dashboard with </a:t>
            </a:r>
            <a:r>
              <a:rPr lang="en-US" err="1">
                <a:solidFill>
                  <a:srgbClr val="0B49CB"/>
                </a:solidFill>
                <a:latin typeface="Abadi"/>
              </a:rPr>
              <a:t>Plotly</a:t>
            </a:r>
            <a:r>
              <a:rPr lang="en-US">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000" dirty="0">
                <a:solidFill>
                  <a:srgbClr val="000000"/>
                </a:solidFill>
                <a:latin typeface="Calibri"/>
                <a:ea typeface="Calibri"/>
                <a:cs typeface="Calibri"/>
              </a:rPr>
              <a:t>A copy of the Python source code for this is available at:</a:t>
            </a:r>
          </a:p>
          <a:p>
            <a:pPr marL="457200" lvl="1" indent="0">
              <a:lnSpc>
                <a:spcPct val="100000"/>
              </a:lnSpc>
              <a:spcBef>
                <a:spcPts val="1400"/>
              </a:spcBef>
              <a:buNone/>
            </a:pPr>
            <a:r>
              <a:rPr lang="en-US" sz="1600" dirty="0">
                <a:ea typeface="+mn-lt"/>
                <a:cs typeface="+mn-lt"/>
                <a:hlinkClick r:id="rId3"/>
              </a:rPr>
              <a:t>https://github.com/EasyAs12345/coursera-capstone-project/blob/master/spacex_launch_dashboard_code.py</a:t>
            </a:r>
            <a:endParaRPr lang="en-US"/>
          </a:p>
          <a:p>
            <a:pPr marL="457200" lvl="1" indent="0">
              <a:lnSpc>
                <a:spcPct val="100000"/>
              </a:lnSpc>
              <a:spcBef>
                <a:spcPts val="1400"/>
              </a:spcBef>
              <a:buNone/>
            </a:pPr>
            <a:r>
              <a:rPr lang="en-US" sz="1600" dirty="0">
                <a:solidFill>
                  <a:srgbClr val="000000"/>
                </a:solidFill>
                <a:latin typeface="Calibri"/>
                <a:ea typeface="Calibri"/>
                <a:cs typeface="Calibri"/>
              </a:rPr>
              <a:t>Note:  It has been tested on both the IBM Skills Network Docker based setup and on a Workstation running Linux Fedora with the latest version of the Anaconda Data Science developers suite.</a:t>
            </a:r>
          </a:p>
          <a:p>
            <a:pPr marL="0" indent="0">
              <a:lnSpc>
                <a:spcPct val="100000"/>
              </a:lnSpc>
              <a:spcBef>
                <a:spcPts val="1400"/>
              </a:spcBef>
              <a:buNone/>
            </a:pPr>
            <a:endParaRPr lang="en-US" sz="2200" dirty="0">
              <a:solidFill>
                <a:srgbClr val="292929"/>
              </a:solidFill>
              <a:latin typeface="Abadi" panose="020B0604020104020204" pitchFamily="34" charset="0"/>
            </a:endParaRPr>
          </a:p>
          <a:p>
            <a:endParaRPr lang="en-US">
              <a:ea typeface="Calibri" panose="020F0502020204030204"/>
              <a:cs typeface="Calibri" panose="020F0502020204030204"/>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 part 2</a:t>
            </a:r>
          </a:p>
        </p:txBody>
      </p:sp>
    </p:spTree>
    <p:extLst>
      <p:ext uri="{BB962C8B-B14F-4D97-AF65-F5344CB8AC3E}">
        <p14:creationId xmlns:p14="http://schemas.microsoft.com/office/powerpoint/2010/main" val="32645719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4915" y="1669942"/>
            <a:ext cx="5921187" cy="381158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top portion of the Flow Chart is shown on the right and on successive pages</a:t>
            </a:r>
          </a:p>
          <a:p>
            <a:pPr>
              <a:lnSpc>
                <a:spcPct val="100000"/>
              </a:lnSpc>
              <a:spcBef>
                <a:spcPts val="1400"/>
              </a:spcBef>
            </a:pPr>
            <a:r>
              <a:rPr lang="en-US" sz="2200" dirty="0">
                <a:solidFill>
                  <a:schemeClr val="accent3">
                    <a:lumMod val="25000"/>
                  </a:schemeClr>
                </a:solidFill>
                <a:latin typeface="Abadi"/>
              </a:rPr>
              <a:t>We imported necessary libraries, define out confusion matrix plot function, loaded the dataset from a csv file, turned it into a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 broke it out to define dependent and independent variables.</a:t>
            </a:r>
          </a:p>
          <a:p>
            <a:pPr>
              <a:lnSpc>
                <a:spcPct val="100000"/>
              </a:lnSpc>
              <a:spcBef>
                <a:spcPts val="1400"/>
              </a:spcBef>
            </a:pPr>
            <a:r>
              <a:rPr lang="en-US" sz="2200" dirty="0">
                <a:solidFill>
                  <a:schemeClr val="accent3">
                    <a:lumMod val="25000"/>
                  </a:schemeClr>
                </a:solidFill>
                <a:latin typeface="Abadi"/>
              </a:rPr>
              <a:t>We standardized the dataset by depending appropriate weighting factors for the attributes, and conducted a transform.</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rgbClr val="292929"/>
              </a:solidFill>
              <a:latin typeface="Abadi" panose="020B0604020104020204" pitchFamily="34" charset="0"/>
            </a:endParaRPr>
          </a:p>
          <a:p>
            <a:endParaRPr lang="en-US">
              <a:cs typeface="Calibri" panose="020F0502020204030204"/>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 part 1</a:t>
            </a:r>
          </a:p>
        </p:txBody>
      </p:sp>
      <p:pic>
        <p:nvPicPr>
          <p:cNvPr id="6" name="Picture 6" descr="Text&#10;&#10;Description automatically generated">
            <a:extLst>
              <a:ext uri="{FF2B5EF4-FFF2-40B4-BE49-F238E27FC236}">
                <a16:creationId xmlns:a16="http://schemas.microsoft.com/office/drawing/2014/main" id="{F91EB7C7-57AC-A167-0413-E5D469FA2EAB}"/>
              </a:ext>
            </a:extLst>
          </p:cNvPr>
          <p:cNvPicPr>
            <a:picLocks noChangeAspect="1"/>
          </p:cNvPicPr>
          <p:nvPr/>
        </p:nvPicPr>
        <p:blipFill>
          <a:blip r:embed="rId3"/>
          <a:stretch>
            <a:fillRect/>
          </a:stretch>
        </p:blipFill>
        <p:spPr>
          <a:xfrm>
            <a:off x="7198344" y="1513668"/>
            <a:ext cx="1747381" cy="4114800"/>
          </a:xfrm>
          <a:prstGeom prst="rect">
            <a:avLst/>
          </a:prstGeom>
        </p:spPr>
      </p:pic>
    </p:spTree>
    <p:extLst>
      <p:ext uri="{BB962C8B-B14F-4D97-AF65-F5344CB8AC3E}">
        <p14:creationId xmlns:p14="http://schemas.microsoft.com/office/powerpoint/2010/main" val="18137112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4915" y="1669942"/>
            <a:ext cx="5895356" cy="381158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split the dependent and independent variables into training and testing datasets</a:t>
            </a:r>
          </a:p>
          <a:p>
            <a:pPr>
              <a:lnSpc>
                <a:spcPct val="100000"/>
              </a:lnSpc>
              <a:spcBef>
                <a:spcPts val="1400"/>
              </a:spcBef>
            </a:pPr>
            <a:r>
              <a:rPr lang="en-US" sz="2200" dirty="0">
                <a:solidFill>
                  <a:schemeClr val="accent3">
                    <a:lumMod val="25000"/>
                  </a:schemeClr>
                </a:solidFill>
                <a:latin typeface="Abadi"/>
              </a:rPr>
              <a:t>We then performed a Logistic Regression as the first of our series of Algorithms.</a:t>
            </a:r>
          </a:p>
          <a:p>
            <a:pPr>
              <a:lnSpc>
                <a:spcPct val="100000"/>
              </a:lnSpc>
              <a:spcBef>
                <a:spcPts val="1400"/>
              </a:spcBef>
            </a:pPr>
            <a:r>
              <a:rPr lang="en-US" sz="2200" dirty="0">
                <a:solidFill>
                  <a:schemeClr val="accent3">
                    <a:lumMod val="25000"/>
                  </a:schemeClr>
                </a:solidFill>
                <a:latin typeface="Abadi"/>
              </a:rPr>
              <a:t>We tuned parameters, found best case, and then determined the accuracy with two different techniques.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We same approach was then repeated for Support Vector Machine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rgbClr val="292929"/>
              </a:solidFill>
              <a:latin typeface="Abadi" panose="020B0604020104020204" pitchFamily="34" charset="0"/>
              <a:cs typeface="Calibri" panose="020F0502020204030204"/>
            </a:endParaRPr>
          </a:p>
          <a:p>
            <a:endParaRPr lang="en-US">
              <a:cs typeface="Calibri" panose="020F0502020204030204"/>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 part 2</a:t>
            </a:r>
          </a:p>
        </p:txBody>
      </p:sp>
      <p:pic>
        <p:nvPicPr>
          <p:cNvPr id="2" name="Picture 5" descr="A picture containing timeline&#10;&#10;Description automatically generated">
            <a:extLst>
              <a:ext uri="{FF2B5EF4-FFF2-40B4-BE49-F238E27FC236}">
                <a16:creationId xmlns:a16="http://schemas.microsoft.com/office/drawing/2014/main" id="{A480348C-BD1F-98EB-EDA5-5340A0729D42}"/>
              </a:ext>
            </a:extLst>
          </p:cNvPr>
          <p:cNvPicPr>
            <a:picLocks noChangeAspect="1"/>
          </p:cNvPicPr>
          <p:nvPr/>
        </p:nvPicPr>
        <p:blipFill>
          <a:blip r:embed="rId3"/>
          <a:stretch>
            <a:fillRect/>
          </a:stretch>
        </p:blipFill>
        <p:spPr>
          <a:xfrm>
            <a:off x="7070539" y="1423261"/>
            <a:ext cx="2235465" cy="4192291"/>
          </a:xfrm>
          <a:prstGeom prst="rect">
            <a:avLst/>
          </a:prstGeom>
        </p:spPr>
      </p:pic>
    </p:spTree>
    <p:extLst>
      <p:ext uri="{BB962C8B-B14F-4D97-AF65-F5344CB8AC3E}">
        <p14:creationId xmlns:p14="http://schemas.microsoft.com/office/powerpoint/2010/main" val="14020189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4915" y="1669942"/>
            <a:ext cx="3932238" cy="381158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same approach was then taken for Decision Tree and for K Nearest Neighbors </a:t>
            </a:r>
            <a:endParaRPr lang="en-US" sz="220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 part 3</a:t>
            </a:r>
          </a:p>
        </p:txBody>
      </p:sp>
      <p:pic>
        <p:nvPicPr>
          <p:cNvPr id="6" name="Picture 6" descr="A picture containing table&#10;&#10;Description automatically generated">
            <a:extLst>
              <a:ext uri="{FF2B5EF4-FFF2-40B4-BE49-F238E27FC236}">
                <a16:creationId xmlns:a16="http://schemas.microsoft.com/office/drawing/2014/main" id="{70A786B6-C43A-D387-0409-6DBF2C30F643}"/>
              </a:ext>
            </a:extLst>
          </p:cNvPr>
          <p:cNvPicPr>
            <a:picLocks noChangeAspect="1"/>
          </p:cNvPicPr>
          <p:nvPr/>
        </p:nvPicPr>
        <p:blipFill>
          <a:blip r:embed="rId3"/>
          <a:stretch>
            <a:fillRect/>
          </a:stretch>
        </p:blipFill>
        <p:spPr>
          <a:xfrm>
            <a:off x="7139528" y="1591159"/>
            <a:ext cx="2278300" cy="4114800"/>
          </a:xfrm>
          <a:prstGeom prst="rect">
            <a:avLst/>
          </a:prstGeom>
        </p:spPr>
      </p:pic>
    </p:spTree>
    <p:extLst>
      <p:ext uri="{BB962C8B-B14F-4D97-AF65-F5344CB8AC3E}">
        <p14:creationId xmlns:p14="http://schemas.microsoft.com/office/powerpoint/2010/main" val="42457005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4915" y="1657027"/>
            <a:ext cx="6631525" cy="4095723"/>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Based on the dataset and our breakdown of training/testing data, we determined the Decision Tree Classifier had the highest accuracy, at 87.5%, a very acceptable number.</a:t>
            </a:r>
            <a:endParaRPr lang="en-US" dirty="0">
              <a:solidFill>
                <a:schemeClr val="accent3">
                  <a:lumMod val="25000"/>
                </a:schemeClr>
              </a:solidFill>
              <a:latin typeface="Calibri" panose="020F0502020204030204"/>
              <a:cs typeface="Calibri" panose="020F0502020204030204"/>
            </a:endParaRPr>
          </a:p>
          <a:p>
            <a:pPr>
              <a:lnSpc>
                <a:spcPct val="100000"/>
              </a:lnSpc>
              <a:spcBef>
                <a:spcPts val="1400"/>
              </a:spcBef>
            </a:pPr>
            <a:r>
              <a:rPr lang="en-US" sz="2200" dirty="0">
                <a:solidFill>
                  <a:schemeClr val="accent3">
                    <a:lumMod val="25000"/>
                  </a:schemeClr>
                </a:solidFill>
                <a:latin typeface="Abadi"/>
              </a:rPr>
              <a:t>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 for this analysis is available at:</a:t>
            </a:r>
          </a:p>
          <a:p>
            <a:pPr marL="0" indent="0">
              <a:lnSpc>
                <a:spcPct val="100000"/>
              </a:lnSpc>
              <a:spcBef>
                <a:spcPts val="1400"/>
              </a:spcBef>
              <a:buNone/>
            </a:pPr>
            <a:r>
              <a:rPr lang="en-US" sz="2200" dirty="0">
                <a:solidFill>
                  <a:srgbClr val="0070C0"/>
                </a:solidFill>
                <a:ea typeface="+mn-lt"/>
                <a:cs typeface="+mn-lt"/>
              </a:rPr>
              <a:t>https://github.com/EasyAs12345/coursera-capstone-project/blob/master/Completed_Machine%20Learning%20Prediction%20Project%20Capstone%20Course%20FINAL.ipynb</a:t>
            </a:r>
            <a:endParaRPr lang="en-US" sz="2200" dirty="0">
              <a:solidFill>
                <a:srgbClr val="0070C0"/>
              </a:solidFill>
              <a:latin typeface="Abadi"/>
            </a:endParaRP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 part 4</a:t>
            </a:r>
          </a:p>
        </p:txBody>
      </p:sp>
      <p:pic>
        <p:nvPicPr>
          <p:cNvPr id="2" name="Picture 6" descr="Graphical user interface, text, application, chat or text message&#10;&#10;Description automatically generated">
            <a:extLst>
              <a:ext uri="{FF2B5EF4-FFF2-40B4-BE49-F238E27FC236}">
                <a16:creationId xmlns:a16="http://schemas.microsoft.com/office/drawing/2014/main" id="{59DC26AD-CA6D-80F5-8301-0CDC52C7BC1A}"/>
              </a:ext>
            </a:extLst>
          </p:cNvPr>
          <p:cNvPicPr>
            <a:picLocks noChangeAspect="1"/>
          </p:cNvPicPr>
          <p:nvPr/>
        </p:nvPicPr>
        <p:blipFill>
          <a:blip r:embed="rId3"/>
          <a:stretch>
            <a:fillRect/>
          </a:stretch>
        </p:blipFill>
        <p:spPr>
          <a:xfrm>
            <a:off x="7681993" y="1651216"/>
            <a:ext cx="2743200" cy="2057400"/>
          </a:xfrm>
          <a:prstGeom prst="rect">
            <a:avLst/>
          </a:prstGeom>
        </p:spPr>
      </p:pic>
    </p:spTree>
    <p:extLst>
      <p:ext uri="{BB962C8B-B14F-4D97-AF65-F5344CB8AC3E}">
        <p14:creationId xmlns:p14="http://schemas.microsoft.com/office/powerpoint/2010/main" val="12360989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9031843" cy="429512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14350" lvl="1" indent="-342900">
              <a:lnSpc>
                <a:spcPct val="100000"/>
              </a:lnSpc>
              <a:spcBef>
                <a:spcPts val="1400"/>
              </a:spcBef>
            </a:pPr>
            <a:r>
              <a:rPr lang="en-US" dirty="0">
                <a:solidFill>
                  <a:schemeClr val="tx1"/>
                </a:solidFill>
                <a:latin typeface="Abadi"/>
                <a:cs typeface="Calibri"/>
              </a:rPr>
              <a:t>Summary of results from the EDA:</a:t>
            </a:r>
            <a:endParaRPr lang="en-US" dirty="0">
              <a:solidFill>
                <a:schemeClr val="tx1"/>
              </a:solidFill>
            </a:endParaRPr>
          </a:p>
          <a:p>
            <a:pPr marL="971550" lvl="2" indent="-342900">
              <a:lnSpc>
                <a:spcPct val="100000"/>
              </a:lnSpc>
              <a:spcBef>
                <a:spcPts val="1400"/>
              </a:spcBef>
            </a:pPr>
            <a:r>
              <a:rPr lang="en-US" dirty="0">
                <a:solidFill>
                  <a:schemeClr val="tx1"/>
                </a:solidFill>
                <a:latin typeface="Abadi"/>
                <a:cs typeface="Calibri"/>
              </a:rPr>
              <a:t>CCAFS LC-40, has a success rate of 60 %, while KSC LC-39A and VAFB SLC 4E have a success rate of 77%.</a:t>
            </a:r>
          </a:p>
          <a:p>
            <a:pPr marL="971550" lvl="2" indent="-342900">
              <a:lnSpc>
                <a:spcPct val="100000"/>
              </a:lnSpc>
              <a:spcBef>
                <a:spcPts val="1400"/>
              </a:spcBef>
            </a:pPr>
            <a:r>
              <a:rPr lang="en-US" dirty="0">
                <a:solidFill>
                  <a:schemeClr val="tx1"/>
                </a:solidFill>
                <a:latin typeface="Abadi"/>
                <a:cs typeface="Calibri"/>
              </a:rPr>
              <a:t>Launch Recovery Rate increase over time at VAFB and KSC, not as clear cut at CCAFS</a:t>
            </a:r>
          </a:p>
          <a:p>
            <a:pPr marL="971550" lvl="2" indent="-342900">
              <a:lnSpc>
                <a:spcPct val="100000"/>
              </a:lnSpc>
              <a:spcBef>
                <a:spcPts val="1400"/>
              </a:spcBef>
            </a:pPr>
            <a:r>
              <a:rPr lang="en-US" dirty="0">
                <a:solidFill>
                  <a:schemeClr val="tx1"/>
                </a:solidFill>
                <a:latin typeface="Abadi"/>
                <a:cs typeface="Calibri"/>
              </a:rPr>
              <a:t>No Launches above 10KG from VAFB, slight advantage of successful recovery with very high Payload mass at CCAFS </a:t>
            </a:r>
            <a:endParaRPr lang="en-US" dirty="0">
              <a:solidFill>
                <a:schemeClr val="tx1"/>
              </a:solidFill>
              <a:latin typeface="Abadi"/>
            </a:endParaRPr>
          </a:p>
          <a:p>
            <a:pPr marL="971550" lvl="2" indent="-342900">
              <a:lnSpc>
                <a:spcPct val="100000"/>
              </a:lnSpc>
              <a:spcBef>
                <a:spcPts val="1400"/>
              </a:spcBef>
            </a:pPr>
            <a:endParaRPr lang="en-US" dirty="0">
              <a:solidFill>
                <a:schemeClr val="tx1"/>
              </a:solidFill>
              <a:latin typeface="Abadi"/>
              <a:cs typeface="Calibri"/>
            </a:endParaRPr>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Results</a:t>
            </a:r>
            <a:endParaRPr lang="en-US">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859942" y="1566713"/>
            <a:ext cx="10509733" cy="449364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Accepted and state of the art Data Science and Machine Modeling techniques developed mathematical models for the success of launch vehicle recovery for the SpaceX booster program.  Launch vehicle recovery is CRITICAL to reducing costs and ensuring SpaceX's leadership role in the industry.</a:t>
            </a:r>
          </a:p>
          <a:p>
            <a:pPr>
              <a:lnSpc>
                <a:spcPct val="100000"/>
              </a:lnSpc>
              <a:spcBef>
                <a:spcPts val="1400"/>
              </a:spcBef>
            </a:pPr>
            <a:r>
              <a:rPr lang="en-US" sz="2200" dirty="0">
                <a:solidFill>
                  <a:schemeClr val="accent3">
                    <a:lumMod val="25000"/>
                  </a:schemeClr>
                </a:solidFill>
                <a:latin typeface="Abadi"/>
              </a:rPr>
              <a:t>With a 77% success rate of recovery from the top performing launch sites , SpaceX has a clear advantage over all competitors.</a:t>
            </a:r>
          </a:p>
          <a:p>
            <a:pPr>
              <a:lnSpc>
                <a:spcPct val="100000"/>
              </a:lnSpc>
              <a:spcBef>
                <a:spcPts val="1400"/>
              </a:spcBef>
            </a:pPr>
            <a:r>
              <a:rPr lang="en-US" sz="2200" dirty="0">
                <a:solidFill>
                  <a:schemeClr val="accent3">
                    <a:lumMod val="25000"/>
                  </a:schemeClr>
                </a:solidFill>
                <a:latin typeface="Abadi"/>
              </a:rPr>
              <a:t>The Decision Tree Classifier Model was selected as the model with the highest level of accuracy over all models considered, at 87.5%, a very high level.</a:t>
            </a:r>
          </a:p>
          <a:p>
            <a:pPr>
              <a:lnSpc>
                <a:spcPct val="100000"/>
              </a:lnSpc>
              <a:spcBef>
                <a:spcPts val="1400"/>
              </a:spcBef>
            </a:pPr>
            <a:r>
              <a:rPr lang="en-US" sz="2200" dirty="0">
                <a:solidFill>
                  <a:schemeClr val="accent3">
                    <a:lumMod val="25000"/>
                  </a:schemeClr>
                </a:solidFill>
                <a:latin typeface="Abadi"/>
              </a:rPr>
              <a:t>The company is showing a generally increasing trend in success rate recovery over time.  A very good sign that the organization is learning and implementing continuous improvement!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9031843" cy="429512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14350" lvl="1" indent="-342900">
              <a:lnSpc>
                <a:spcPct val="100000"/>
              </a:lnSpc>
              <a:spcBef>
                <a:spcPts val="1400"/>
              </a:spcBef>
            </a:pPr>
            <a:r>
              <a:rPr lang="en-US" dirty="0">
                <a:solidFill>
                  <a:schemeClr val="tx1"/>
                </a:solidFill>
                <a:latin typeface="Abadi"/>
                <a:cs typeface="Calibri"/>
              </a:rPr>
              <a:t>Summary of results from the EDA (</a:t>
            </a:r>
            <a:r>
              <a:rPr lang="en-US" dirty="0" err="1">
                <a:solidFill>
                  <a:schemeClr val="tx1"/>
                </a:solidFill>
                <a:latin typeface="Abadi"/>
                <a:cs typeface="Calibri"/>
              </a:rPr>
              <a:t>cont</a:t>
            </a:r>
            <a:r>
              <a:rPr lang="en-US" dirty="0">
                <a:solidFill>
                  <a:schemeClr val="tx1"/>
                </a:solidFill>
                <a:latin typeface="Abadi"/>
                <a:cs typeface="Calibri"/>
              </a:rPr>
              <a:t>):</a:t>
            </a:r>
            <a:endParaRPr lang="en-US" dirty="0">
              <a:solidFill>
                <a:schemeClr val="tx1"/>
              </a:solidFill>
              <a:cs typeface="Calibri"/>
            </a:endParaRPr>
          </a:p>
          <a:p>
            <a:pPr marL="971550" lvl="2" indent="-285750">
              <a:lnSpc>
                <a:spcPct val="100000"/>
              </a:lnSpc>
              <a:spcBef>
                <a:spcPts val="1400"/>
              </a:spcBef>
            </a:pPr>
            <a:r>
              <a:rPr lang="en-US" dirty="0">
                <a:solidFill>
                  <a:schemeClr val="tx1"/>
                </a:solidFill>
                <a:latin typeface="Calibri"/>
                <a:cs typeface="Calibri"/>
              </a:rPr>
              <a:t>ES-L1, SSO, HEO, and GEO had the highest success rate of 1.0 =  100%!</a:t>
            </a:r>
            <a:endParaRPr lang="en-US" dirty="0">
              <a:solidFill>
                <a:schemeClr val="tx1"/>
              </a:solidFill>
              <a:latin typeface="IBM Plex Mono Text"/>
              <a:cs typeface="Calibri"/>
            </a:endParaRPr>
          </a:p>
          <a:p>
            <a:pPr marL="971550" lvl="2" indent="-285750">
              <a:lnSpc>
                <a:spcPct val="100000"/>
              </a:lnSpc>
              <a:spcBef>
                <a:spcPts val="1400"/>
              </a:spcBef>
            </a:pPr>
            <a:r>
              <a:rPr lang="en-US" dirty="0">
                <a:solidFill>
                  <a:schemeClr val="tx1"/>
                </a:solidFill>
                <a:latin typeface="Calibri"/>
                <a:cs typeface="Calibri"/>
              </a:rPr>
              <a:t>With Geo and MEO, greater success over time. Others see no difference over time.</a:t>
            </a:r>
            <a:endParaRPr lang="en-US" dirty="0">
              <a:solidFill>
                <a:schemeClr val="tx1"/>
              </a:solidFill>
              <a:latin typeface="IBM Plex Mono Text"/>
              <a:cs typeface="Calibri"/>
            </a:endParaRPr>
          </a:p>
          <a:p>
            <a:pPr marL="971550" lvl="2" indent="-285750">
              <a:lnSpc>
                <a:spcPct val="100000"/>
              </a:lnSpc>
              <a:spcBef>
                <a:spcPts val="1400"/>
              </a:spcBef>
            </a:pPr>
            <a:r>
              <a:rPr lang="en-US" dirty="0">
                <a:solidFill>
                  <a:schemeClr val="tx1"/>
                </a:solidFill>
                <a:latin typeface="Calibri"/>
                <a:cs typeface="Calibri"/>
              </a:rPr>
              <a:t>Polar, LEO, and ISS Orbits, when launching heavy payloads, have a greater success rate of successful launch vehicle recovery</a:t>
            </a:r>
            <a:endParaRPr lang="en-US">
              <a:solidFill>
                <a:schemeClr val="tx1"/>
              </a:solidFill>
            </a:endParaRPr>
          </a:p>
          <a:p>
            <a:pPr marL="971550" lvl="2" indent="-342900">
              <a:lnSpc>
                <a:spcPct val="100000"/>
              </a:lnSpc>
              <a:spcBef>
                <a:spcPts val="1400"/>
              </a:spcBef>
            </a:pPr>
            <a:endParaRPr lang="en-US" dirty="0">
              <a:solidFill>
                <a:schemeClr val="tx1"/>
              </a:solidFill>
              <a:latin typeface="Abadi"/>
              <a:cs typeface="Calibri"/>
            </a:endParaRPr>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 cont.</a:t>
            </a:r>
            <a:endParaRPr lang="en-US" dirty="0">
              <a:solidFill>
                <a:srgbClr val="0B49CB"/>
              </a:solidFill>
            </a:endParaRPr>
          </a:p>
        </p:txBody>
      </p:sp>
    </p:spTree>
    <p:extLst>
      <p:ext uri="{BB962C8B-B14F-4D97-AF65-F5344CB8AC3E}">
        <p14:creationId xmlns:p14="http://schemas.microsoft.com/office/powerpoint/2010/main" val="34594575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4111132" cy="429512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14350" lvl="1" indent="-342900">
              <a:lnSpc>
                <a:spcPct val="100000"/>
              </a:lnSpc>
              <a:spcBef>
                <a:spcPts val="1400"/>
              </a:spcBef>
            </a:pPr>
            <a:r>
              <a:rPr lang="en-US" sz="2200" dirty="0">
                <a:solidFill>
                  <a:schemeClr val="tx1"/>
                </a:solidFill>
                <a:latin typeface="Abadi"/>
              </a:rPr>
              <a:t>Interactive analytics demo screenshot of the SpaceX Launch Records Dashboard, ALL Sites selected from the dropdown.</a:t>
            </a:r>
            <a:endParaRPr lang="en-US" sz="2200" dirty="0">
              <a:solidFill>
                <a:schemeClr val="tx1"/>
              </a:solidFill>
              <a:latin typeface="Abadi"/>
              <a:cs typeface="Calibri"/>
            </a:endParaRPr>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 cont.</a:t>
            </a:r>
            <a:endParaRPr lang="en-US" dirty="0">
              <a:solidFill>
                <a:srgbClr val="0B49CB"/>
              </a:solidFill>
            </a:endParaRPr>
          </a:p>
        </p:txBody>
      </p:sp>
      <p:pic>
        <p:nvPicPr>
          <p:cNvPr id="2" name="Picture 2" descr="Chart, pie chart&#10;&#10;Description automatically generated">
            <a:extLst>
              <a:ext uri="{FF2B5EF4-FFF2-40B4-BE49-F238E27FC236}">
                <a16:creationId xmlns:a16="http://schemas.microsoft.com/office/drawing/2014/main" id="{EA0703ED-7BD5-2AAD-968A-A7C76D17A571}"/>
              </a:ext>
            </a:extLst>
          </p:cNvPr>
          <p:cNvPicPr>
            <a:picLocks noChangeAspect="1"/>
          </p:cNvPicPr>
          <p:nvPr/>
        </p:nvPicPr>
        <p:blipFill>
          <a:blip r:embed="rId4"/>
          <a:stretch>
            <a:fillRect/>
          </a:stretch>
        </p:blipFill>
        <p:spPr>
          <a:xfrm>
            <a:off x="5848028" y="1808896"/>
            <a:ext cx="4951708" cy="4286342"/>
          </a:xfrm>
          <a:prstGeom prst="rect">
            <a:avLst/>
          </a:prstGeom>
        </p:spPr>
      </p:pic>
    </p:spTree>
    <p:extLst>
      <p:ext uri="{BB962C8B-B14F-4D97-AF65-F5344CB8AC3E}">
        <p14:creationId xmlns:p14="http://schemas.microsoft.com/office/powerpoint/2010/main" val="42415020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4111132" cy="429512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14350" lvl="1" indent="-342900">
              <a:lnSpc>
                <a:spcPct val="100000"/>
              </a:lnSpc>
              <a:spcBef>
                <a:spcPts val="1400"/>
              </a:spcBef>
            </a:pPr>
            <a:r>
              <a:rPr lang="en-US" sz="2200" dirty="0">
                <a:solidFill>
                  <a:schemeClr val="tx1"/>
                </a:solidFill>
                <a:latin typeface="Abadi"/>
              </a:rPr>
              <a:t>Interactive analytics demo screenshot of the SpaceX Launch Records Dashboard, Vandenburg VAFB selected from the dropdown.</a:t>
            </a:r>
            <a:endParaRPr lang="en-US" sz="2200" dirty="0">
              <a:solidFill>
                <a:schemeClr val="tx1"/>
              </a:solidFill>
              <a:latin typeface="Abadi"/>
              <a:cs typeface="Calibri"/>
            </a:endParaRPr>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 cont.</a:t>
            </a:r>
            <a:endParaRPr lang="en-US" dirty="0">
              <a:solidFill>
                <a:srgbClr val="0B49CB"/>
              </a:solidFill>
            </a:endParaRPr>
          </a:p>
        </p:txBody>
      </p:sp>
      <p:pic>
        <p:nvPicPr>
          <p:cNvPr id="3" name="Picture 4" descr="Chart, pie chart&#10;&#10;Description automatically generated">
            <a:extLst>
              <a:ext uri="{FF2B5EF4-FFF2-40B4-BE49-F238E27FC236}">
                <a16:creationId xmlns:a16="http://schemas.microsoft.com/office/drawing/2014/main" id="{4AEFF2A1-B245-404E-DD20-25AEED886796}"/>
              </a:ext>
            </a:extLst>
          </p:cNvPr>
          <p:cNvPicPr>
            <a:picLocks noChangeAspect="1"/>
          </p:cNvPicPr>
          <p:nvPr/>
        </p:nvPicPr>
        <p:blipFill>
          <a:blip r:embed="rId4"/>
          <a:stretch>
            <a:fillRect/>
          </a:stretch>
        </p:blipFill>
        <p:spPr>
          <a:xfrm>
            <a:off x="5990096" y="1812434"/>
            <a:ext cx="4706318" cy="4046791"/>
          </a:xfrm>
          <a:prstGeom prst="rect">
            <a:avLst/>
          </a:prstGeom>
        </p:spPr>
      </p:pic>
    </p:spTree>
    <p:extLst>
      <p:ext uri="{BB962C8B-B14F-4D97-AF65-F5344CB8AC3E}">
        <p14:creationId xmlns:p14="http://schemas.microsoft.com/office/powerpoint/2010/main" val="32387102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4111132" cy="429512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14350" lvl="1" indent="-342900">
              <a:lnSpc>
                <a:spcPct val="100000"/>
              </a:lnSpc>
              <a:spcBef>
                <a:spcPts val="1400"/>
              </a:spcBef>
            </a:pPr>
            <a:r>
              <a:rPr lang="en-US" sz="2200" dirty="0">
                <a:solidFill>
                  <a:schemeClr val="tx1"/>
                </a:solidFill>
                <a:latin typeface="Abadi"/>
              </a:rPr>
              <a:t>Interactive analytics demo screenshot of the SpaceX Launch Records Dashboard, All Sites selected from the dropdown, showing the Full Slider Range and the scatter plot for correlation between Payload and Success for ALL Sites, color coded by booster version</a:t>
            </a:r>
            <a:endParaRPr lang="en-US" sz="2200" dirty="0">
              <a:solidFill>
                <a:schemeClr val="tx1"/>
              </a:solidFill>
              <a:latin typeface="Abadi"/>
              <a:cs typeface="Calibri"/>
            </a:endParaRPr>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 cont.</a:t>
            </a:r>
            <a:endParaRPr lang="en-US" dirty="0">
              <a:solidFill>
                <a:srgbClr val="0B49CB"/>
              </a:solidFill>
            </a:endParaRPr>
          </a:p>
        </p:txBody>
      </p:sp>
      <p:pic>
        <p:nvPicPr>
          <p:cNvPr id="2" name="Picture 4">
            <a:extLst>
              <a:ext uri="{FF2B5EF4-FFF2-40B4-BE49-F238E27FC236}">
                <a16:creationId xmlns:a16="http://schemas.microsoft.com/office/drawing/2014/main" id="{1E687E8D-DFBF-5470-EC17-EC3ABB0B32D6}"/>
              </a:ext>
            </a:extLst>
          </p:cNvPr>
          <p:cNvPicPr>
            <a:picLocks noChangeAspect="1"/>
          </p:cNvPicPr>
          <p:nvPr/>
        </p:nvPicPr>
        <p:blipFill>
          <a:blip r:embed="rId4"/>
          <a:stretch>
            <a:fillRect/>
          </a:stretch>
        </p:blipFill>
        <p:spPr>
          <a:xfrm>
            <a:off x="5305588" y="1665988"/>
            <a:ext cx="5390826" cy="4430092"/>
          </a:xfrm>
          <a:prstGeom prst="rect">
            <a:avLst/>
          </a:prstGeom>
        </p:spPr>
      </p:pic>
    </p:spTree>
    <p:extLst>
      <p:ext uri="{BB962C8B-B14F-4D97-AF65-F5344CB8AC3E}">
        <p14:creationId xmlns:p14="http://schemas.microsoft.com/office/powerpoint/2010/main" val="9189013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4111132" cy="429512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14350" lvl="1" indent="-342900">
              <a:lnSpc>
                <a:spcPct val="100000"/>
              </a:lnSpc>
              <a:spcBef>
                <a:spcPts val="1400"/>
              </a:spcBef>
            </a:pPr>
            <a:r>
              <a:rPr lang="en-US" sz="2200" dirty="0">
                <a:solidFill>
                  <a:schemeClr val="tx1"/>
                </a:solidFill>
                <a:latin typeface="Abadi"/>
              </a:rPr>
              <a:t>Interactive analytics demo screenshot of the SpaceX Launch Records Dashboard, CCAFS LC-40 selected from the dropdown, showing the 2500kg to 10000 kg and the scatter plot for correlation between Payload and Success for only CCAFS LC-40, color coded by booster version</a:t>
            </a:r>
            <a:endParaRPr lang="en-US" sz="2200" dirty="0">
              <a:solidFill>
                <a:schemeClr val="tx1"/>
              </a:solidFill>
              <a:latin typeface="Abadi"/>
              <a:cs typeface="Calibri"/>
            </a:endParaRPr>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 cont.</a:t>
            </a:r>
            <a:endParaRPr lang="en-US" dirty="0">
              <a:solidFill>
                <a:srgbClr val="0B49CB"/>
              </a:solidFill>
            </a:endParaRPr>
          </a:p>
        </p:txBody>
      </p:sp>
      <p:pic>
        <p:nvPicPr>
          <p:cNvPr id="3" name="Picture 4">
            <a:extLst>
              <a:ext uri="{FF2B5EF4-FFF2-40B4-BE49-F238E27FC236}">
                <a16:creationId xmlns:a16="http://schemas.microsoft.com/office/drawing/2014/main" id="{9C7B996E-9B96-A158-E7D5-C00E2AAC829D}"/>
              </a:ext>
            </a:extLst>
          </p:cNvPr>
          <p:cNvPicPr>
            <a:picLocks noChangeAspect="1"/>
          </p:cNvPicPr>
          <p:nvPr/>
        </p:nvPicPr>
        <p:blipFill>
          <a:blip r:embed="rId4"/>
          <a:stretch>
            <a:fillRect/>
          </a:stretch>
        </p:blipFill>
        <p:spPr>
          <a:xfrm>
            <a:off x="5253926" y="1595997"/>
            <a:ext cx="5817030" cy="4699226"/>
          </a:xfrm>
          <a:prstGeom prst="rect">
            <a:avLst/>
          </a:prstGeom>
        </p:spPr>
      </p:pic>
      <p:sp>
        <p:nvSpPr>
          <p:cNvPr id="5" name="TextBox 4">
            <a:extLst>
              <a:ext uri="{FF2B5EF4-FFF2-40B4-BE49-F238E27FC236}">
                <a16:creationId xmlns:a16="http://schemas.microsoft.com/office/drawing/2014/main" id="{95D985CE-E294-94F3-9A04-D8F4A6DB9EBD}"/>
              </a:ext>
            </a:extLst>
          </p:cNvPr>
          <p:cNvSpPr txBox="1"/>
          <p:nvPr/>
        </p:nvSpPr>
        <p:spPr>
          <a:xfrm>
            <a:off x="4724400" y="3200399"/>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cs typeface="Calibri"/>
            </a:endParaRPr>
          </a:p>
        </p:txBody>
      </p:sp>
    </p:spTree>
    <p:extLst>
      <p:ext uri="{BB962C8B-B14F-4D97-AF65-F5344CB8AC3E}">
        <p14:creationId xmlns:p14="http://schemas.microsoft.com/office/powerpoint/2010/main" val="12968453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429512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14350" lvl="1" indent="-342900">
              <a:lnSpc>
                <a:spcPct val="100000"/>
              </a:lnSpc>
              <a:spcBef>
                <a:spcPts val="1400"/>
              </a:spcBef>
            </a:pPr>
            <a:r>
              <a:rPr lang="en-US" sz="2200" dirty="0">
                <a:solidFill>
                  <a:schemeClr val="accent3">
                    <a:lumMod val="25000"/>
                  </a:schemeClr>
                </a:solidFill>
                <a:latin typeface="IBM Plex Mono Text"/>
                <a:cs typeface="Calibri"/>
              </a:rPr>
              <a:t>Based on the dataset and our breakdown of training/testing data, the Predictive Analytics determined the Decision Tree Classifier had the highest accuracy, at 87.5%, a very acceptable number.</a:t>
            </a:r>
            <a:endParaRPr lang="en-US" sz="2200" dirty="0">
              <a:solidFill>
                <a:schemeClr val="accent3">
                  <a:lumMod val="25000"/>
                </a:schemeClr>
              </a:solidFill>
              <a:latin typeface="Abadi"/>
              <a:cs typeface="Calibri"/>
            </a:endParaRP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 cont.</a:t>
            </a:r>
            <a:endParaRPr lang="en-US" dirty="0">
              <a:solidFill>
                <a:srgbClr val="0B49CB"/>
              </a:solidFill>
            </a:endParaRPr>
          </a:p>
        </p:txBody>
      </p:sp>
    </p:spTree>
    <p:extLst>
      <p:ext uri="{BB962C8B-B14F-4D97-AF65-F5344CB8AC3E}">
        <p14:creationId xmlns:p14="http://schemas.microsoft.com/office/powerpoint/2010/main" val="5678481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1708689"/>
            <a:ext cx="6864000" cy="544030"/>
          </a:xfrm>
          <a:prstGeom prst="rect">
            <a:avLst/>
          </a:prstGeom>
        </p:spPr>
        <p:txBody>
          <a:bodyPr lIns="91440" tIns="45720" rIns="91440" bIns="45720" anchor="t">
            <a:normAutofit/>
          </a:bodyPr>
          <a:lstStyle/>
          <a:p>
            <a:pPr>
              <a:lnSpc>
                <a:spcPct val="100000"/>
              </a:lnSpc>
              <a:spcBef>
                <a:spcPts val="1400"/>
              </a:spcBef>
            </a:pPr>
            <a:r>
              <a:rPr lang="en-CA" sz="2200" dirty="0">
                <a:solidFill>
                  <a:schemeClr val="accent3">
                    <a:lumMod val="25000"/>
                  </a:schemeClr>
                </a:solidFill>
                <a:latin typeface="Abadi"/>
              </a:rPr>
              <a:t>Scatter plot of Flight Number vs. Launch Site</a:t>
            </a:r>
            <a:endParaRPr lang="en-US" sz="2200" dirty="0">
              <a:solidFill>
                <a:schemeClr val="accent3">
                  <a:lumMod val="25000"/>
                </a:schemeClr>
              </a:solidFill>
              <a:latin typeface="Abadi"/>
            </a:endParaRPr>
          </a:p>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Flight Number vs. Launch Site</a:t>
            </a:r>
            <a:endParaRPr lang="en-US">
              <a:solidFill>
                <a:srgbClr val="0B49CB"/>
              </a:solidFill>
            </a:endParaRPr>
          </a:p>
        </p:txBody>
      </p:sp>
      <p:pic>
        <p:nvPicPr>
          <p:cNvPr id="2" name="Picture 5" descr="Chart, scatter chart&#10;&#10;Description automatically generated">
            <a:extLst>
              <a:ext uri="{FF2B5EF4-FFF2-40B4-BE49-F238E27FC236}">
                <a16:creationId xmlns:a16="http://schemas.microsoft.com/office/drawing/2014/main" id="{3DFA5E91-6FEF-8A03-EC02-3988070C29A5}"/>
              </a:ext>
            </a:extLst>
          </p:cNvPr>
          <p:cNvPicPr>
            <a:picLocks noChangeAspect="1"/>
          </p:cNvPicPr>
          <p:nvPr/>
        </p:nvPicPr>
        <p:blipFill>
          <a:blip r:embed="rId3"/>
          <a:stretch>
            <a:fillRect/>
          </a:stretch>
        </p:blipFill>
        <p:spPr>
          <a:xfrm>
            <a:off x="74910" y="2373796"/>
            <a:ext cx="11900112" cy="2717425"/>
          </a:xfrm>
          <a:prstGeom prst="rect">
            <a:avLst/>
          </a:prstGeom>
        </p:spPr>
      </p:pic>
      <p:sp>
        <p:nvSpPr>
          <p:cNvPr id="7" name="Content Placeholder 2">
            <a:extLst>
              <a:ext uri="{FF2B5EF4-FFF2-40B4-BE49-F238E27FC236}">
                <a16:creationId xmlns:a16="http://schemas.microsoft.com/office/drawing/2014/main" id="{238BF07B-8A9A-82CB-60BE-3154200C71F5}"/>
              </a:ext>
            </a:extLst>
          </p:cNvPr>
          <p:cNvSpPr txBox="1">
            <a:spLocks/>
          </p:cNvSpPr>
          <p:nvPr/>
        </p:nvSpPr>
        <p:spPr>
          <a:xfrm>
            <a:off x="720322" y="5361123"/>
            <a:ext cx="10364033" cy="660267"/>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CA" sz="2200" dirty="0">
                <a:solidFill>
                  <a:schemeClr val="accent3">
                    <a:lumMod val="25000"/>
                  </a:schemeClr>
                </a:solidFill>
                <a:latin typeface="Abadi"/>
              </a:rPr>
              <a:t>This Scatter Plot groups launches by launch site and displays it over time, while color coding the success (1) or failure (0) of recovery</a:t>
            </a:r>
          </a:p>
        </p:txBody>
      </p:sp>
    </p:spTree>
    <p:extLst>
      <p:ext uri="{BB962C8B-B14F-4D97-AF65-F5344CB8AC3E}">
        <p14:creationId xmlns:p14="http://schemas.microsoft.com/office/powerpoint/2010/main" val="38656059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617723"/>
            <a:ext cx="7483932" cy="595691"/>
          </a:xfrm>
          <a:prstGeom prst="rect">
            <a:avLst/>
          </a:prstGeom>
        </p:spPr>
        <p:txBody>
          <a:bodyPr lIns="91440" tIns="45720" rIns="91440" bIns="45720" anchor="t">
            <a:normAutofit/>
          </a:bodyPr>
          <a:lstStyle/>
          <a:p>
            <a:pPr>
              <a:lnSpc>
                <a:spcPct val="100000"/>
              </a:lnSpc>
              <a:spcBef>
                <a:spcPts val="1400"/>
              </a:spcBef>
            </a:pPr>
            <a:r>
              <a:rPr lang="en-CA" sz="2200" dirty="0">
                <a:solidFill>
                  <a:schemeClr val="accent3">
                    <a:lumMod val="25000"/>
                  </a:schemeClr>
                </a:solidFill>
                <a:latin typeface="Abadi"/>
              </a:rPr>
              <a:t>Scatter plot of Payload vs. Launch Site</a:t>
            </a:r>
            <a:endParaRPr lang="en-US" sz="2200" dirty="0">
              <a:solidFill>
                <a:schemeClr val="accent3">
                  <a:lumMod val="25000"/>
                </a:schemeClr>
              </a:solidFill>
              <a:latin typeface="Abadi"/>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Payload vs. Launch Site</a:t>
            </a:r>
          </a:p>
        </p:txBody>
      </p:sp>
      <p:pic>
        <p:nvPicPr>
          <p:cNvPr id="2" name="Picture 5" descr="Chart, scatter chart&#10;&#10;Description automatically generated">
            <a:extLst>
              <a:ext uri="{FF2B5EF4-FFF2-40B4-BE49-F238E27FC236}">
                <a16:creationId xmlns:a16="http://schemas.microsoft.com/office/drawing/2014/main" id="{1864494A-84F0-6A4D-0BE7-7EF9DB4BAE37}"/>
              </a:ext>
            </a:extLst>
          </p:cNvPr>
          <p:cNvPicPr>
            <a:picLocks noChangeAspect="1"/>
          </p:cNvPicPr>
          <p:nvPr/>
        </p:nvPicPr>
        <p:blipFill>
          <a:blip r:embed="rId3"/>
          <a:stretch>
            <a:fillRect/>
          </a:stretch>
        </p:blipFill>
        <p:spPr>
          <a:xfrm>
            <a:off x="191147" y="2379977"/>
            <a:ext cx="11925944" cy="2692144"/>
          </a:xfrm>
          <a:prstGeom prst="rect">
            <a:avLst/>
          </a:prstGeom>
        </p:spPr>
      </p:pic>
      <p:sp>
        <p:nvSpPr>
          <p:cNvPr id="7" name="Content Placeholder 2">
            <a:extLst>
              <a:ext uri="{FF2B5EF4-FFF2-40B4-BE49-F238E27FC236}">
                <a16:creationId xmlns:a16="http://schemas.microsoft.com/office/drawing/2014/main" id="{DD07904C-3981-0451-220F-A6F5DF01E311}"/>
              </a:ext>
            </a:extLst>
          </p:cNvPr>
          <p:cNvSpPr txBox="1">
            <a:spLocks/>
          </p:cNvSpPr>
          <p:nvPr/>
        </p:nvSpPr>
        <p:spPr>
          <a:xfrm>
            <a:off x="774566" y="5479943"/>
            <a:ext cx="10028237" cy="544030"/>
          </a:xfrm>
          <a:prstGeom prst="rect">
            <a:avLst/>
          </a:prstGeom>
        </p:spPr>
        <p:txBody>
          <a:bodyPr lIns="91440" tIns="45720" rIns="91440" bIns="45720" anchor="t">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CA" sz="2200" dirty="0">
                <a:solidFill>
                  <a:schemeClr val="accent3">
                    <a:lumMod val="25000"/>
                  </a:schemeClr>
                </a:solidFill>
                <a:latin typeface="Abadi"/>
              </a:rPr>
              <a:t>This Scatter plot of Launch Site vs. Payload Mass groups missions by Payload across the different launch sites, with color coding by success (1) or failure (0) of recovery.</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386978923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39674"/>
            <a:ext cx="10480271" cy="544029"/>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Bar chart for the success rate of each orbit type:</a:t>
            </a:r>
            <a:endParaRPr lang="en-US" dirty="0">
              <a:solidFill>
                <a:schemeClr val="accent3">
                  <a:lumMod val="25000"/>
                </a:schemeClr>
              </a:solidFill>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Success Rate vs. Orbit Type</a:t>
            </a:r>
            <a:endParaRPr lang="en-US">
              <a:solidFill>
                <a:srgbClr val="0B49CB"/>
              </a:solidFill>
            </a:endParaRPr>
          </a:p>
        </p:txBody>
      </p:sp>
      <p:sp>
        <p:nvSpPr>
          <p:cNvPr id="2" name="Content Placeholder 2">
            <a:extLst>
              <a:ext uri="{FF2B5EF4-FFF2-40B4-BE49-F238E27FC236}">
                <a16:creationId xmlns:a16="http://schemas.microsoft.com/office/drawing/2014/main" id="{0D095B94-A8DC-E590-25CB-74D1B0EF764F}"/>
              </a:ext>
            </a:extLst>
          </p:cNvPr>
          <p:cNvSpPr txBox="1">
            <a:spLocks/>
          </p:cNvSpPr>
          <p:nvPr/>
        </p:nvSpPr>
        <p:spPr>
          <a:xfrm>
            <a:off x="774566" y="3374756"/>
            <a:ext cx="5998678" cy="54403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CA" sz="2200" dirty="0">
                <a:solidFill>
                  <a:schemeClr val="accent3">
                    <a:lumMod val="25000"/>
                  </a:schemeClr>
                </a:solidFill>
                <a:latin typeface="Abadi"/>
              </a:rPr>
              <a:t>Scatter plot of Flight Number vs. Launch Site:</a:t>
            </a:r>
            <a:endParaRPr lang="en-US" sz="2200" dirty="0">
              <a:solidFill>
                <a:schemeClr val="accent3">
                  <a:lumMod val="25000"/>
                </a:schemeClr>
              </a:solidFill>
              <a:latin typeface="Abadi"/>
            </a:endParaRPr>
          </a:p>
          <a:p>
            <a:pPr>
              <a:lnSpc>
                <a:spcPct val="100000"/>
              </a:lnSpc>
              <a:spcBef>
                <a:spcPts val="1400"/>
              </a:spcBef>
              <a:buFont typeface="Arial" panose="020B0604020202020204" pitchFamily="34" charset="0"/>
              <a:buChar char="•"/>
            </a:pPr>
            <a:endParaRPr lang="en-US" sz="2200">
              <a:solidFill>
                <a:schemeClr val="accent3">
                  <a:lumMod val="25000"/>
                </a:schemeClr>
              </a:solidFill>
              <a:latin typeface="Abadi" panose="020B0604020104020204" pitchFamily="34" charset="0"/>
            </a:endParaRPr>
          </a:p>
        </p:txBody>
      </p:sp>
      <p:pic>
        <p:nvPicPr>
          <p:cNvPr id="7" name="Picture 7" descr="Chart, bar chart&#10;&#10;Description automatically generated">
            <a:extLst>
              <a:ext uri="{FF2B5EF4-FFF2-40B4-BE49-F238E27FC236}">
                <a16:creationId xmlns:a16="http://schemas.microsoft.com/office/drawing/2014/main" id="{3A95DFD7-D750-1F65-0442-965936D54203}"/>
              </a:ext>
            </a:extLst>
          </p:cNvPr>
          <p:cNvPicPr>
            <a:picLocks noChangeAspect="1"/>
          </p:cNvPicPr>
          <p:nvPr/>
        </p:nvPicPr>
        <p:blipFill>
          <a:blip r:embed="rId3"/>
          <a:stretch>
            <a:fillRect/>
          </a:stretch>
        </p:blipFill>
        <p:spPr>
          <a:xfrm>
            <a:off x="7152468" y="1464427"/>
            <a:ext cx="3802250" cy="2508468"/>
          </a:xfrm>
          <a:prstGeom prst="rect">
            <a:avLst/>
          </a:prstGeom>
        </p:spPr>
      </p:pic>
      <p:pic>
        <p:nvPicPr>
          <p:cNvPr id="8" name="Picture 8" descr="Chart, scatter chart&#10;&#10;Description automatically generated">
            <a:extLst>
              <a:ext uri="{FF2B5EF4-FFF2-40B4-BE49-F238E27FC236}">
                <a16:creationId xmlns:a16="http://schemas.microsoft.com/office/drawing/2014/main" id="{16ADEED7-98D8-C40B-36C3-DFF167CB035D}"/>
              </a:ext>
            </a:extLst>
          </p:cNvPr>
          <p:cNvPicPr>
            <a:picLocks noChangeAspect="1"/>
          </p:cNvPicPr>
          <p:nvPr/>
        </p:nvPicPr>
        <p:blipFill>
          <a:blip r:embed="rId4"/>
          <a:stretch>
            <a:fillRect/>
          </a:stretch>
        </p:blipFill>
        <p:spPr>
          <a:xfrm>
            <a:off x="49079" y="3978906"/>
            <a:ext cx="12080927" cy="2736017"/>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32421" y="1798817"/>
            <a:ext cx="8340977" cy="407932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a:solidFill>
                  <a:schemeClr val="accent3">
                    <a:lumMod val="25000"/>
                  </a:schemeClr>
                </a:solidFill>
                <a:latin typeface="Abadi"/>
              </a:rPr>
              <a:t>Unprecedented need to place Communication Satellites, Intelligence Gathering Satellites, Military Hardware, Satellites for the Needs of Pure Science, and Manned Spacecraft in Earth Orbit , Solar Orbit, and Beyond</a:t>
            </a:r>
            <a:endParaRPr lang="en-US" sz="2200">
              <a:solidFill>
                <a:schemeClr val="accent3">
                  <a:lumMod val="25000"/>
                </a:schemeClr>
              </a:solidFill>
              <a:latin typeface="Abadi" panose="020B0604020104020204" pitchFamily="34" charset="0"/>
            </a:endParaRPr>
          </a:p>
          <a:p>
            <a:pPr>
              <a:spcBef>
                <a:spcPts val="1400"/>
              </a:spcBef>
            </a:pPr>
            <a:r>
              <a:rPr lang="en-US" sz="2200">
                <a:solidFill>
                  <a:schemeClr val="accent3">
                    <a:lumMod val="25000"/>
                  </a:schemeClr>
                </a:solidFill>
                <a:latin typeface="Abadi"/>
              </a:rPr>
              <a:t>The Future holds incredible promise for Advanced Defense Systems and both Un-Manned and Manned Missions to Mars … and that is Just the Beginning! </a:t>
            </a:r>
            <a:endParaRPr lang="en-US" sz="2200">
              <a:solidFill>
                <a:schemeClr val="accent3">
                  <a:lumMod val="25000"/>
                </a:schemeClr>
              </a:solidFill>
              <a:latin typeface="Abadi" panose="020B0604020104020204" pitchFamily="34" charset="0"/>
            </a:endParaRPr>
          </a:p>
          <a:p>
            <a:pPr>
              <a:spcBef>
                <a:spcPts val="1400"/>
              </a:spcBef>
            </a:pPr>
            <a:r>
              <a:rPr lang="en-US" sz="2200">
                <a:solidFill>
                  <a:schemeClr val="accent3">
                    <a:lumMod val="25000"/>
                  </a:schemeClr>
                </a:solidFill>
                <a:latin typeface="Abadi"/>
              </a:rPr>
              <a:t>The Key Factor in advancing space exploration, travel, and economic development is having a launch cost structure that is FAR cheaper than all competition.  This requires reusable First Stages and knowing the probability of reuse.</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475655"/>
            <a:ext cx="10467356" cy="479452"/>
          </a:xfrm>
          <a:prstGeom prst="rect">
            <a:avLst/>
          </a:prstGeom>
        </p:spPr>
        <p:txBody>
          <a:bodyPr lIns="91440" tIns="45720" rIns="91440" bIns="45720" anchor="t">
            <a:normAutofit/>
          </a:bodyPr>
          <a:lstStyle/>
          <a:p>
            <a:pPr marL="0" indent="0">
              <a:lnSpc>
                <a:spcPct val="100000"/>
              </a:lnSpc>
              <a:spcBef>
                <a:spcPts val="1400"/>
              </a:spcBef>
              <a:buNone/>
            </a:pPr>
            <a:r>
              <a:rPr lang="en-CA" sz="2200" dirty="0">
                <a:solidFill>
                  <a:schemeClr val="accent3">
                    <a:lumMod val="25000"/>
                  </a:schemeClr>
                </a:solidFill>
                <a:latin typeface="Abadi"/>
              </a:rPr>
              <a:t>S</a:t>
            </a:r>
            <a:r>
              <a:rPr lang="en-US" sz="2200" dirty="0" err="1">
                <a:solidFill>
                  <a:schemeClr val="accent3">
                    <a:lumMod val="25000"/>
                  </a:schemeClr>
                </a:solidFill>
                <a:latin typeface="Abadi"/>
              </a:rPr>
              <a:t>catter</a:t>
            </a:r>
            <a:r>
              <a:rPr lang="en-US" sz="2200" dirty="0">
                <a:solidFill>
                  <a:schemeClr val="accent3">
                    <a:lumMod val="25000"/>
                  </a:schemeClr>
                </a:solidFill>
                <a:latin typeface="Abadi"/>
              </a:rPr>
              <a:t> plot of Flight number vs. Orbit type</a:t>
            </a:r>
            <a:endParaRPr lang="en-US" dirty="0">
              <a:solidFill>
                <a:schemeClr val="accent3">
                  <a:lumMod val="25000"/>
                </a:schemeClr>
              </a:solidFill>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Flight Number vs. Orbit Type</a:t>
            </a:r>
            <a:endParaRPr lang="en-US">
              <a:solidFill>
                <a:srgbClr val="0B49CB"/>
              </a:solidFill>
            </a:endParaRPr>
          </a:p>
        </p:txBody>
      </p:sp>
      <p:sp>
        <p:nvSpPr>
          <p:cNvPr id="2" name="Content Placeholder 2">
            <a:extLst>
              <a:ext uri="{FF2B5EF4-FFF2-40B4-BE49-F238E27FC236}">
                <a16:creationId xmlns:a16="http://schemas.microsoft.com/office/drawing/2014/main" id="{D36D6C9C-3ADC-CDDD-6D1C-A755DC32CD44}"/>
              </a:ext>
            </a:extLst>
          </p:cNvPr>
          <p:cNvSpPr txBox="1">
            <a:spLocks/>
          </p:cNvSpPr>
          <p:nvPr/>
        </p:nvSpPr>
        <p:spPr>
          <a:xfrm>
            <a:off x="767428" y="4533987"/>
            <a:ext cx="10454441" cy="1241451"/>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a:rPr>
              <a:t>This scatter plot shows us how the success of launch vehicle recovery varied over time (Flight Number), as well as selection for different Orbit Class varied over time (Flight Number).  This allows us to see quickly how trends may have appeared of greater degrees of success over time for each of the Orbits!</a:t>
            </a:r>
            <a:endParaRPr lang="en-CA" sz="2200" dirty="0">
              <a:solidFill>
                <a:schemeClr val="accent3">
                  <a:lumMod val="25000"/>
                </a:schemeClr>
              </a:solidFill>
              <a:latin typeface="Abadi" panose="020B0604020104020204" pitchFamily="34" charset="0"/>
            </a:endParaRPr>
          </a:p>
        </p:txBody>
      </p:sp>
      <p:pic>
        <p:nvPicPr>
          <p:cNvPr id="7" name="Picture 7" descr="Chart, scatter chart&#10;&#10;Description automatically generated">
            <a:extLst>
              <a:ext uri="{FF2B5EF4-FFF2-40B4-BE49-F238E27FC236}">
                <a16:creationId xmlns:a16="http://schemas.microsoft.com/office/drawing/2014/main" id="{F43AC174-50A6-20C2-114E-57B2AC101303}"/>
              </a:ext>
            </a:extLst>
          </p:cNvPr>
          <p:cNvPicPr>
            <a:picLocks noChangeAspect="1"/>
          </p:cNvPicPr>
          <p:nvPr/>
        </p:nvPicPr>
        <p:blipFill>
          <a:blip r:embed="rId3"/>
          <a:stretch>
            <a:fillRect/>
          </a:stretch>
        </p:blipFill>
        <p:spPr>
          <a:xfrm>
            <a:off x="333215" y="2006919"/>
            <a:ext cx="11525572" cy="2301719"/>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605367"/>
            <a:ext cx="10428610" cy="544028"/>
          </a:xfrm>
          <a:prstGeom prst="rect">
            <a:avLst/>
          </a:prstGeom>
        </p:spPr>
        <p:txBody>
          <a:bodyPr lIns="91440" tIns="45720" rIns="91440" bIns="45720" anchor="t">
            <a:normAutofit/>
          </a:bodyPr>
          <a:lstStyle/>
          <a:p>
            <a:pPr>
              <a:lnSpc>
                <a:spcPct val="100000"/>
              </a:lnSpc>
              <a:spcBef>
                <a:spcPts val="1400"/>
              </a:spcBef>
            </a:pPr>
            <a:r>
              <a:rPr lang="en-CA" sz="2200" dirty="0">
                <a:solidFill>
                  <a:schemeClr val="accent3">
                    <a:lumMod val="25000"/>
                  </a:schemeClr>
                </a:solidFill>
                <a:latin typeface="Abadi"/>
              </a:rPr>
              <a:t>S</a:t>
            </a:r>
            <a:r>
              <a:rPr lang="en-US" sz="2200" dirty="0" err="1">
                <a:solidFill>
                  <a:schemeClr val="accent3">
                    <a:lumMod val="25000"/>
                  </a:schemeClr>
                </a:solidFill>
                <a:latin typeface="Abadi"/>
              </a:rPr>
              <a:t>catter</a:t>
            </a:r>
            <a:r>
              <a:rPr lang="en-US" sz="2200" dirty="0">
                <a:solidFill>
                  <a:schemeClr val="accent3">
                    <a:lumMod val="25000"/>
                  </a:schemeClr>
                </a:solidFill>
                <a:latin typeface="Abadi"/>
              </a:rPr>
              <a:t> Plot of Payload vs. Orbit type</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Payload vs. Orbit Type</a:t>
            </a:r>
            <a:endParaRPr lang="en-US">
              <a:solidFill>
                <a:srgbClr val="0B49CB"/>
              </a:solidFill>
            </a:endParaRPr>
          </a:p>
        </p:txBody>
      </p:sp>
      <p:sp>
        <p:nvSpPr>
          <p:cNvPr id="7" name="Content Placeholder 2">
            <a:extLst>
              <a:ext uri="{FF2B5EF4-FFF2-40B4-BE49-F238E27FC236}">
                <a16:creationId xmlns:a16="http://schemas.microsoft.com/office/drawing/2014/main" id="{6FFB6F90-734E-43C2-0F74-52B48C794DEC}"/>
              </a:ext>
            </a:extLst>
          </p:cNvPr>
          <p:cNvSpPr txBox="1">
            <a:spLocks/>
          </p:cNvSpPr>
          <p:nvPr/>
        </p:nvSpPr>
        <p:spPr>
          <a:xfrm>
            <a:off x="844919" y="4702445"/>
            <a:ext cx="10428610" cy="1615993"/>
          </a:xfrm>
          <a:prstGeom prst="rect">
            <a:avLst/>
          </a:prstGeom>
        </p:spPr>
        <p:txBody>
          <a:bodyPr lIns="91440" tIns="45720" rIns="91440" bIns="45720" anchor="t">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a:rPr>
              <a:t>This plot shows us a very interesting grouping of ranges of payload masses for the different orbits that said masses are launched into.  There appears to be no payloads launched into the GTO orbit above 7000 kg, whereas the VLEO (Very Low Earth Orbit) seems to have all payloads above 13000 kg.  This makes sense since for a given amount of propulsion, a greater mass would not be able to be launched as high in the atmosphere!</a:t>
            </a:r>
            <a:endParaRPr lang="en-CA" sz="2200" dirty="0">
              <a:solidFill>
                <a:schemeClr val="accent3">
                  <a:lumMod val="25000"/>
                </a:schemeClr>
              </a:solidFill>
              <a:latin typeface="Abadi" panose="020B0604020104020204" pitchFamily="34" charset="0"/>
            </a:endParaRPr>
          </a:p>
        </p:txBody>
      </p:sp>
      <p:pic>
        <p:nvPicPr>
          <p:cNvPr id="8" name="Picture 8" descr="Chart, scatter chart&#10;&#10;Description automatically generated">
            <a:extLst>
              <a:ext uri="{FF2B5EF4-FFF2-40B4-BE49-F238E27FC236}">
                <a16:creationId xmlns:a16="http://schemas.microsoft.com/office/drawing/2014/main" id="{A8497FE0-BE67-4AEA-5DEE-BA1786CAAD3E}"/>
              </a:ext>
            </a:extLst>
          </p:cNvPr>
          <p:cNvPicPr>
            <a:picLocks noChangeAspect="1"/>
          </p:cNvPicPr>
          <p:nvPr/>
        </p:nvPicPr>
        <p:blipFill>
          <a:blip r:embed="rId3"/>
          <a:stretch>
            <a:fillRect/>
          </a:stretch>
        </p:blipFill>
        <p:spPr>
          <a:xfrm>
            <a:off x="204063" y="2148776"/>
            <a:ext cx="11848452" cy="2379632"/>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21672" y="1527316"/>
            <a:ext cx="4655492" cy="879826"/>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Line chart of yearly average success rate is shown at the right:</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Launch Success Yearly Trend</a:t>
            </a:r>
          </a:p>
        </p:txBody>
      </p:sp>
      <p:sp>
        <p:nvSpPr>
          <p:cNvPr id="2" name="Content Placeholder 2">
            <a:extLst>
              <a:ext uri="{FF2B5EF4-FFF2-40B4-BE49-F238E27FC236}">
                <a16:creationId xmlns:a16="http://schemas.microsoft.com/office/drawing/2014/main" id="{386828AF-45AF-12C0-8E25-A7B0F8F726EC}"/>
              </a:ext>
            </a:extLst>
          </p:cNvPr>
          <p:cNvSpPr txBox="1">
            <a:spLocks/>
          </p:cNvSpPr>
          <p:nvPr/>
        </p:nvSpPr>
        <p:spPr>
          <a:xfrm>
            <a:off x="819089" y="2687105"/>
            <a:ext cx="4862136" cy="312707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a:rPr>
              <a:t>The plot shows how there is a generally overall uptrend in success rate from 2013 – 2020, with some hiccups.  </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a:rPr>
              <a:t>This shows the organization is learning and improving their technology and processes and is a good overall sign for SpaceX.</a:t>
            </a:r>
            <a:endParaRPr lang="en-US" sz="2200">
              <a:solidFill>
                <a:schemeClr val="accent3">
                  <a:lumMod val="25000"/>
                </a:schemeClr>
              </a:solidFill>
              <a:latin typeface="Abadi" panose="020B0604020104020204" pitchFamily="34" charset="0"/>
            </a:endParaRPr>
          </a:p>
        </p:txBody>
      </p:sp>
      <p:pic>
        <p:nvPicPr>
          <p:cNvPr id="7" name="Picture 7" descr="Chart, line chart&#10;&#10;Description automatically generated">
            <a:extLst>
              <a:ext uri="{FF2B5EF4-FFF2-40B4-BE49-F238E27FC236}">
                <a16:creationId xmlns:a16="http://schemas.microsoft.com/office/drawing/2014/main" id="{36CFC5AE-28C7-C7AD-8F3F-75C0559C4234}"/>
              </a:ext>
            </a:extLst>
          </p:cNvPr>
          <p:cNvPicPr>
            <a:picLocks noChangeAspect="1"/>
          </p:cNvPicPr>
          <p:nvPr/>
        </p:nvPicPr>
        <p:blipFill>
          <a:blip r:embed="rId3"/>
          <a:stretch>
            <a:fillRect/>
          </a:stretch>
        </p:blipFill>
        <p:spPr>
          <a:xfrm>
            <a:off x="5693045" y="1665315"/>
            <a:ext cx="5623301" cy="4056893"/>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names of the unique launch sites</a:t>
            </a:r>
          </a:p>
          <a:p>
            <a:pPr lvl="1">
              <a:lnSpc>
                <a:spcPct val="100000"/>
              </a:lnSpc>
              <a:spcBef>
                <a:spcPts val="1400"/>
              </a:spcBef>
            </a:pPr>
            <a:r>
              <a:rPr lang="en-US" sz="1800" dirty="0">
                <a:solidFill>
                  <a:schemeClr val="accent3">
                    <a:lumMod val="25000"/>
                  </a:schemeClr>
                </a:solidFill>
                <a:latin typeface="Abadi"/>
              </a:rPr>
              <a:t>The unique launch sites are in the table to the right</a:t>
            </a:r>
          </a:p>
          <a:p>
            <a:pPr>
              <a:lnSpc>
                <a:spcPct val="100000"/>
              </a:lnSpc>
              <a:spcBef>
                <a:spcPts val="1400"/>
              </a:spcBef>
            </a:pPr>
            <a:r>
              <a:rPr lang="en-US" sz="2200" dirty="0">
                <a:solidFill>
                  <a:schemeClr val="accent3">
                    <a:lumMod val="25000"/>
                  </a:schemeClr>
                </a:solidFill>
                <a:latin typeface="Abadi"/>
              </a:rPr>
              <a:t>The SQL code to determine this is: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This SQL code will return the launch site names from the table of data.  The UNIQUE command will assure that there are no duplicates returned.</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All Launch Site Names</a:t>
            </a:r>
          </a:p>
        </p:txBody>
      </p:sp>
      <p:graphicFrame>
        <p:nvGraphicFramePr>
          <p:cNvPr id="6" name="Table 5">
            <a:extLst>
              <a:ext uri="{FF2B5EF4-FFF2-40B4-BE49-F238E27FC236}">
                <a16:creationId xmlns:a16="http://schemas.microsoft.com/office/drawing/2014/main" id="{25036EAF-9C0F-A4A1-E707-54D7918729D9}"/>
              </a:ext>
            </a:extLst>
          </p:cNvPr>
          <p:cNvGraphicFramePr>
            <a:graphicFrameLocks noGrp="1"/>
          </p:cNvGraphicFramePr>
          <p:nvPr>
            <p:extLst>
              <p:ext uri="{D42A27DB-BD31-4B8C-83A1-F6EECF244321}">
                <p14:modId xmlns:p14="http://schemas.microsoft.com/office/powerpoint/2010/main" val="1755263828"/>
              </p:ext>
            </p:extLst>
          </p:nvPr>
        </p:nvGraphicFramePr>
        <p:xfrm>
          <a:off x="8730712" y="1741751"/>
          <a:ext cx="1743559" cy="1463040"/>
        </p:xfrm>
        <a:graphic>
          <a:graphicData uri="http://schemas.openxmlformats.org/drawingml/2006/table">
            <a:tbl>
              <a:tblPr firstRow="1" bandRow="1">
                <a:tableStyleId>{5C22544A-7EE6-4342-B048-85BDC9FD1C3A}</a:tableStyleId>
              </a:tblPr>
              <a:tblGrid>
                <a:gridCol w="1743559">
                  <a:extLst>
                    <a:ext uri="{9D8B030D-6E8A-4147-A177-3AD203B41FA5}">
                      <a16:colId xmlns:a16="http://schemas.microsoft.com/office/drawing/2014/main" val="853904154"/>
                    </a:ext>
                  </a:extLst>
                </a:gridCol>
              </a:tblGrid>
              <a:tr h="0">
                <a:tc>
                  <a:txBody>
                    <a:bodyPr/>
                    <a:lstStyle/>
                    <a:p>
                      <a:r>
                        <a:rPr lang="en-US"/>
                        <a:t>CCAFS LC-40</a:t>
                      </a:r>
                    </a:p>
                  </a:txBody>
                  <a:tcPr anchor="ctr"/>
                </a:tc>
                <a:extLst>
                  <a:ext uri="{0D108BD9-81ED-4DB2-BD59-A6C34878D82A}">
                    <a16:rowId xmlns:a16="http://schemas.microsoft.com/office/drawing/2014/main" val="2009215803"/>
                  </a:ext>
                </a:extLst>
              </a:tr>
              <a:tr h="0">
                <a:tc>
                  <a:txBody>
                    <a:bodyPr/>
                    <a:lstStyle/>
                    <a:p>
                      <a:r>
                        <a:rPr lang="en-US"/>
                        <a:t>CCAFS SLC-40</a:t>
                      </a:r>
                    </a:p>
                  </a:txBody>
                  <a:tcPr anchor="ctr"/>
                </a:tc>
                <a:extLst>
                  <a:ext uri="{0D108BD9-81ED-4DB2-BD59-A6C34878D82A}">
                    <a16:rowId xmlns:a16="http://schemas.microsoft.com/office/drawing/2014/main" val="3876391678"/>
                  </a:ext>
                </a:extLst>
              </a:tr>
              <a:tr h="0">
                <a:tc>
                  <a:txBody>
                    <a:bodyPr/>
                    <a:lstStyle/>
                    <a:p>
                      <a:r>
                        <a:rPr lang="en-US"/>
                        <a:t>KSC LC-39A</a:t>
                      </a:r>
                    </a:p>
                  </a:txBody>
                  <a:tcPr anchor="ctr"/>
                </a:tc>
                <a:extLst>
                  <a:ext uri="{0D108BD9-81ED-4DB2-BD59-A6C34878D82A}">
                    <a16:rowId xmlns:a16="http://schemas.microsoft.com/office/drawing/2014/main" val="209124212"/>
                  </a:ext>
                </a:extLst>
              </a:tr>
              <a:tr h="0">
                <a:tc>
                  <a:txBody>
                    <a:bodyPr/>
                    <a:lstStyle/>
                    <a:p>
                      <a:r>
                        <a:rPr lang="en-US"/>
                        <a:t>VAFB SLC-4E</a:t>
                      </a:r>
                    </a:p>
                  </a:txBody>
                  <a:tcPr anchor="ctr"/>
                </a:tc>
                <a:extLst>
                  <a:ext uri="{0D108BD9-81ED-4DB2-BD59-A6C34878D82A}">
                    <a16:rowId xmlns:a16="http://schemas.microsoft.com/office/drawing/2014/main" val="886698702"/>
                  </a:ext>
                </a:extLst>
              </a:tr>
            </a:tbl>
          </a:graphicData>
        </a:graphic>
      </p:graphicFrame>
      <p:pic>
        <p:nvPicPr>
          <p:cNvPr id="7" name="Picture 7" descr="Graphical user interface, text&#10;&#10;Description automatically generated">
            <a:extLst>
              <a:ext uri="{FF2B5EF4-FFF2-40B4-BE49-F238E27FC236}">
                <a16:creationId xmlns:a16="http://schemas.microsoft.com/office/drawing/2014/main" id="{E0E5EA41-CCED-5713-6CB2-87D5487FD89B}"/>
              </a:ext>
            </a:extLst>
          </p:cNvPr>
          <p:cNvPicPr>
            <a:picLocks noChangeAspect="1"/>
          </p:cNvPicPr>
          <p:nvPr/>
        </p:nvPicPr>
        <p:blipFill>
          <a:blip r:embed="rId3"/>
          <a:stretch>
            <a:fillRect/>
          </a:stretch>
        </p:blipFill>
        <p:spPr>
          <a:xfrm>
            <a:off x="991891" y="3312728"/>
            <a:ext cx="6888996" cy="1059121"/>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906693"/>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5 records where launch sites begin with `CCA`:</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This query returns a limit of 5 records where the launch site entry starts with the string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Launch Site Names Begin with 'CCA'</a:t>
            </a:r>
          </a:p>
        </p:txBody>
      </p:sp>
      <p:pic>
        <p:nvPicPr>
          <p:cNvPr id="2" name="Picture 5" descr="Table&#10;&#10;Description automatically generated">
            <a:extLst>
              <a:ext uri="{FF2B5EF4-FFF2-40B4-BE49-F238E27FC236}">
                <a16:creationId xmlns:a16="http://schemas.microsoft.com/office/drawing/2014/main" id="{BB4DAEE2-1097-11F2-6538-4FAABA015A2C}"/>
              </a:ext>
            </a:extLst>
          </p:cNvPr>
          <p:cNvPicPr>
            <a:picLocks noChangeAspect="1"/>
          </p:cNvPicPr>
          <p:nvPr/>
        </p:nvPicPr>
        <p:blipFill>
          <a:blip r:embed="rId3"/>
          <a:stretch>
            <a:fillRect/>
          </a:stretch>
        </p:blipFill>
        <p:spPr>
          <a:xfrm>
            <a:off x="436536" y="2273475"/>
            <a:ext cx="11086453" cy="2879320"/>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Calculate the total payload carried by boosters from NASA:</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This query adds up all of the payload masses which contains the customer designation 'CRS' for NASA and determined it was 48,213 kg.</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Total Payload Mass</a:t>
            </a:r>
          </a:p>
        </p:txBody>
      </p:sp>
      <p:pic>
        <p:nvPicPr>
          <p:cNvPr id="2" name="Picture 5" descr="Graphical user interface, text, application, email&#10;&#10;Description automatically generated">
            <a:extLst>
              <a:ext uri="{FF2B5EF4-FFF2-40B4-BE49-F238E27FC236}">
                <a16:creationId xmlns:a16="http://schemas.microsoft.com/office/drawing/2014/main" id="{8D68C174-4A74-5374-0059-24154CA917AA}"/>
              </a:ext>
            </a:extLst>
          </p:cNvPr>
          <p:cNvPicPr>
            <a:picLocks noChangeAspect="1"/>
          </p:cNvPicPr>
          <p:nvPr/>
        </p:nvPicPr>
        <p:blipFill>
          <a:blip r:embed="rId3"/>
          <a:stretch>
            <a:fillRect/>
          </a:stretch>
        </p:blipFill>
        <p:spPr>
          <a:xfrm>
            <a:off x="229892" y="2284113"/>
            <a:ext cx="11758047" cy="2612655"/>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Calculate the average payload mass carried by booster version F9 v1.1:</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average payload mass for the designated booster was 3890 Kg.</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Average Payload Mass by F9 v1.1</a:t>
            </a:r>
          </a:p>
        </p:txBody>
      </p:sp>
      <p:pic>
        <p:nvPicPr>
          <p:cNvPr id="2" name="Picture 5" descr="Graphical user interface, text, application, email&#10;&#10;Description automatically generated">
            <a:extLst>
              <a:ext uri="{FF2B5EF4-FFF2-40B4-BE49-F238E27FC236}">
                <a16:creationId xmlns:a16="http://schemas.microsoft.com/office/drawing/2014/main" id="{E5D2A23B-22D3-44E9-C5B8-786FC24E09AC}"/>
              </a:ext>
            </a:extLst>
          </p:cNvPr>
          <p:cNvPicPr>
            <a:picLocks noChangeAspect="1"/>
          </p:cNvPicPr>
          <p:nvPr/>
        </p:nvPicPr>
        <p:blipFill>
          <a:blip r:embed="rId3"/>
          <a:stretch>
            <a:fillRect/>
          </a:stretch>
        </p:blipFill>
        <p:spPr>
          <a:xfrm>
            <a:off x="591520" y="2383245"/>
            <a:ext cx="11306012" cy="2414389"/>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fontScale="92500" lnSpcReduction="10000"/>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minimum (lowest number) date for a successful ground pad landing was 22 Dec 2015.  We used the like command to with wild card characters to capture any strings that contained the key phrase.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First Successful Ground Landing Date</a:t>
            </a:r>
          </a:p>
        </p:txBody>
      </p:sp>
      <p:pic>
        <p:nvPicPr>
          <p:cNvPr id="2" name="Picture 5">
            <a:extLst>
              <a:ext uri="{FF2B5EF4-FFF2-40B4-BE49-F238E27FC236}">
                <a16:creationId xmlns:a16="http://schemas.microsoft.com/office/drawing/2014/main" id="{3266E8AB-EE62-56B3-3674-867A6E0B6E66}"/>
              </a:ext>
            </a:extLst>
          </p:cNvPr>
          <p:cNvPicPr>
            <a:picLocks noChangeAspect="1"/>
          </p:cNvPicPr>
          <p:nvPr/>
        </p:nvPicPr>
        <p:blipFill>
          <a:blip r:embed="rId3"/>
          <a:stretch>
            <a:fillRect/>
          </a:stretch>
        </p:blipFill>
        <p:spPr>
          <a:xfrm>
            <a:off x="2774197" y="2212015"/>
            <a:ext cx="5894521" cy="2692272"/>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41490"/>
            <a:ext cx="9745589" cy="5087506"/>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This query is similar to others before, we just this time use logical AND statements and &lt; or &gt; signs to limit the payload mass to specified range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Successful Drone Ship Landing with Payload between 4000 and 6000</a:t>
            </a:r>
          </a:p>
        </p:txBody>
      </p:sp>
      <p:pic>
        <p:nvPicPr>
          <p:cNvPr id="2" name="Picture 2">
            <a:extLst>
              <a:ext uri="{FF2B5EF4-FFF2-40B4-BE49-F238E27FC236}">
                <a16:creationId xmlns:a16="http://schemas.microsoft.com/office/drawing/2014/main" id="{3CBC347B-17FA-A32B-24CA-A02ED42720B4}"/>
              </a:ext>
            </a:extLst>
          </p:cNvPr>
          <p:cNvPicPr>
            <a:picLocks noChangeAspect="1"/>
          </p:cNvPicPr>
          <p:nvPr/>
        </p:nvPicPr>
        <p:blipFill>
          <a:blip r:embed="rId3"/>
          <a:stretch>
            <a:fillRect/>
          </a:stretch>
        </p:blipFill>
        <p:spPr>
          <a:xfrm>
            <a:off x="1017723" y="2327023"/>
            <a:ext cx="9394554" cy="3043443"/>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38168"/>
            <a:ext cx="4359929" cy="473879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Calculate the total number of successful and failure mission outcomes to the right: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Here we just count the number of times the mission outcome includes success to determine the #, which is 100 success.  We then just negate this to obtain the 1 unsuccessful outcome (this criteria includes ANY and ALL forms that can be defined as success.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Total Number of Successful and Failure Mission Outcomes</a:t>
            </a:r>
          </a:p>
        </p:txBody>
      </p:sp>
      <p:pic>
        <p:nvPicPr>
          <p:cNvPr id="2" name="Picture 5" descr="Graphical user interface, text, application, email&#10;&#10;Description automatically generated">
            <a:extLst>
              <a:ext uri="{FF2B5EF4-FFF2-40B4-BE49-F238E27FC236}">
                <a16:creationId xmlns:a16="http://schemas.microsoft.com/office/drawing/2014/main" id="{460679DD-84FA-831D-AE4E-5F36C51B379B}"/>
              </a:ext>
            </a:extLst>
          </p:cNvPr>
          <p:cNvPicPr>
            <a:picLocks noChangeAspect="1"/>
          </p:cNvPicPr>
          <p:nvPr/>
        </p:nvPicPr>
        <p:blipFill>
          <a:blip r:embed="rId3"/>
          <a:stretch>
            <a:fillRect/>
          </a:stretch>
        </p:blipFill>
        <p:spPr>
          <a:xfrm>
            <a:off x="5589723" y="1713481"/>
            <a:ext cx="6139910" cy="4270526"/>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a:solidFill>
                  <a:schemeClr val="bg1"/>
                </a:solidFill>
              </a:rPr>
              <a:t>Section 1</a:t>
            </a:r>
          </a:p>
        </p:txBody>
      </p:sp>
    </p:spTree>
    <p:extLst>
      <p:ext uri="{BB962C8B-B14F-4D97-AF65-F5344CB8AC3E}">
        <p14:creationId xmlns:p14="http://schemas.microsoft.com/office/powerpoint/2010/main" val="207958389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230776"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the booster which have carried the maximum payload mass: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Here we determined the maximum payload that was carried, and then used this to limit and only match the attribute </a:t>
            </a:r>
            <a:r>
              <a:rPr lang="en-US" sz="2200" dirty="0" err="1">
                <a:solidFill>
                  <a:schemeClr val="accent3">
                    <a:lumMod val="25000"/>
                  </a:schemeClr>
                </a:solidFill>
                <a:latin typeface="Abadi"/>
              </a:rPr>
              <a:t>payload_mass_kg</a:t>
            </a:r>
            <a:r>
              <a:rPr lang="en-US" sz="2200" dirty="0">
                <a:solidFill>
                  <a:schemeClr val="accent3">
                    <a:lumMod val="25000"/>
                  </a:schemeClr>
                </a:solidFill>
                <a:latin typeface="Abadi"/>
              </a:rPr>
              <a:t> values that matched this.  The results are shown to the right.</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Boosters Carried Maximum Payload</a:t>
            </a:r>
          </a:p>
        </p:txBody>
      </p:sp>
      <p:pic>
        <p:nvPicPr>
          <p:cNvPr id="2" name="Picture 5" descr="Table&#10;&#10;Description automatically generated">
            <a:extLst>
              <a:ext uri="{FF2B5EF4-FFF2-40B4-BE49-F238E27FC236}">
                <a16:creationId xmlns:a16="http://schemas.microsoft.com/office/drawing/2014/main" id="{078957EE-6BE8-DD93-BC2A-CE6903923EDC}"/>
              </a:ext>
            </a:extLst>
          </p:cNvPr>
          <p:cNvPicPr>
            <a:picLocks noChangeAspect="1"/>
          </p:cNvPicPr>
          <p:nvPr/>
        </p:nvPicPr>
        <p:blipFill>
          <a:blip r:embed="rId3"/>
          <a:stretch>
            <a:fillRect/>
          </a:stretch>
        </p:blipFill>
        <p:spPr>
          <a:xfrm>
            <a:off x="5473486" y="1450231"/>
            <a:ext cx="5984928" cy="4564554"/>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51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380457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r>
              <a:rPr lang="en-US" sz="2200" dirty="0">
                <a:solidFill>
                  <a:schemeClr val="accent3">
                    <a:lumMod val="25000"/>
                  </a:schemeClr>
                </a:solidFill>
                <a:latin typeface="Abadi"/>
              </a:rPr>
              <a:t>Here we do a basic query where we limit the returned values to landing outcome that meets the drone ship requirement, as well as in the year 2015</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2015 Launch Records</a:t>
            </a:r>
          </a:p>
        </p:txBody>
      </p:sp>
      <p:pic>
        <p:nvPicPr>
          <p:cNvPr id="2" name="Picture 5" descr="Table&#10;&#10;Description automatically generated">
            <a:extLst>
              <a:ext uri="{FF2B5EF4-FFF2-40B4-BE49-F238E27FC236}">
                <a16:creationId xmlns:a16="http://schemas.microsoft.com/office/drawing/2014/main" id="{D2F60F48-ABAF-C0C3-4748-E5E529267131}"/>
              </a:ext>
            </a:extLst>
          </p:cNvPr>
          <p:cNvPicPr>
            <a:picLocks noChangeAspect="1"/>
          </p:cNvPicPr>
          <p:nvPr/>
        </p:nvPicPr>
        <p:blipFill>
          <a:blip r:embed="rId3"/>
          <a:stretch>
            <a:fillRect/>
          </a:stretch>
        </p:blipFill>
        <p:spPr>
          <a:xfrm>
            <a:off x="4866468" y="1709161"/>
            <a:ext cx="7121471" cy="2651849"/>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52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243691"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r>
              <a:rPr lang="en-US" sz="2200" dirty="0">
                <a:solidFill>
                  <a:schemeClr val="accent3">
                    <a:lumMod val="25000"/>
                  </a:schemeClr>
                </a:solidFill>
                <a:latin typeface="Abadi"/>
              </a:rPr>
              <a:t>Here we limit the date range and group data by the landing outcome, in descending order.  I used the RANK() command over the Order by statement to get the cool ranking</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Rank Landing Outcomes Between 2010-06-04 and 2017-03-20</a:t>
            </a:r>
          </a:p>
        </p:txBody>
      </p:sp>
      <p:pic>
        <p:nvPicPr>
          <p:cNvPr id="2" name="Picture 5" descr="Table&#10;&#10;Description automatically generated">
            <a:extLst>
              <a:ext uri="{FF2B5EF4-FFF2-40B4-BE49-F238E27FC236}">
                <a16:creationId xmlns:a16="http://schemas.microsoft.com/office/drawing/2014/main" id="{D38A4B0B-CE45-2FCC-3B8C-C5BB13882ADE}"/>
              </a:ext>
            </a:extLst>
          </p:cNvPr>
          <p:cNvPicPr>
            <a:picLocks noChangeAspect="1"/>
          </p:cNvPicPr>
          <p:nvPr/>
        </p:nvPicPr>
        <p:blipFill>
          <a:blip r:embed="rId3"/>
          <a:stretch>
            <a:fillRect/>
          </a:stretch>
        </p:blipFill>
        <p:spPr>
          <a:xfrm>
            <a:off x="6028842" y="1415470"/>
            <a:ext cx="4977538" cy="5021536"/>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438168"/>
            <a:ext cx="2668031" cy="4738795"/>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Folium map with all launch sites’ location markers on a global map (right):</a:t>
            </a:r>
            <a:endParaRPr lang="en-US" dirty="0">
              <a:solidFill>
                <a:schemeClr val="accent3">
                  <a:lumMod val="25000"/>
                </a:schemeClr>
              </a:solidFill>
              <a:cs typeface="Calibri" panose="020F0502020204030204"/>
            </a:endParaRPr>
          </a:p>
          <a:p>
            <a:pPr>
              <a:lnSpc>
                <a:spcPct val="100000"/>
              </a:lnSpc>
              <a:spcBef>
                <a:spcPts val="1400"/>
              </a:spcBef>
            </a:pPr>
            <a:r>
              <a:rPr lang="en-US" sz="2200" dirty="0">
                <a:solidFill>
                  <a:schemeClr val="accent3">
                    <a:lumMod val="25000"/>
                  </a:schemeClr>
                </a:solidFill>
                <a:latin typeface="Abadi"/>
              </a:rPr>
              <a:t>Our map shows the four launch location, one in CA and three in Fl.  Note that all launch sites are in the 28.5 deg to 34.7 deg </a:t>
            </a:r>
            <a:r>
              <a:rPr lang="en-US" sz="2200" dirty="0" err="1">
                <a:solidFill>
                  <a:schemeClr val="accent3">
                    <a:lumMod val="25000"/>
                  </a:schemeClr>
                </a:solidFill>
                <a:latin typeface="Abadi"/>
              </a:rPr>
              <a:t>lat</a:t>
            </a:r>
            <a:r>
              <a:rPr lang="en-US" sz="2200" dirty="0">
                <a:solidFill>
                  <a:schemeClr val="accent3">
                    <a:lumMod val="25000"/>
                  </a:schemeClr>
                </a:solidFill>
                <a:latin typeface="Abadi"/>
              </a:rPr>
              <a:t> range</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948CB"/>
                </a:solidFill>
                <a:latin typeface="Abadi"/>
              </a:rPr>
              <a:t>Folium Map Screenshot launch sites’ with all location markers on a global map</a:t>
            </a:r>
          </a:p>
        </p:txBody>
      </p:sp>
      <p:pic>
        <p:nvPicPr>
          <p:cNvPr id="4" name="Picture 5" descr="Map&#10;&#10;Description automatically generated">
            <a:extLst>
              <a:ext uri="{FF2B5EF4-FFF2-40B4-BE49-F238E27FC236}">
                <a16:creationId xmlns:a16="http://schemas.microsoft.com/office/drawing/2014/main" id="{5DDBD90A-2834-EEAA-BD02-5CF1BB7AFFF9}"/>
              </a:ext>
            </a:extLst>
          </p:cNvPr>
          <p:cNvPicPr>
            <a:picLocks noChangeAspect="1"/>
          </p:cNvPicPr>
          <p:nvPr/>
        </p:nvPicPr>
        <p:blipFill>
          <a:blip r:embed="rId3"/>
          <a:stretch>
            <a:fillRect/>
          </a:stretch>
        </p:blipFill>
        <p:spPr>
          <a:xfrm>
            <a:off x="3729928" y="1513487"/>
            <a:ext cx="8374249" cy="5161296"/>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3765827" cy="4351338"/>
          </a:xfrm>
          <a:prstGeom prst="rect">
            <a:avLst/>
          </a:prstGeom>
        </p:spPr>
        <p:txBody>
          <a:bodyPr lIns="91440" tIns="45720" rIns="91440" bIns="45720" anchor="t">
            <a:normAutofit/>
          </a:bodyPr>
          <a:lstStyle/>
          <a:p>
            <a:pPr marL="342900" indent="-342900">
              <a:lnSpc>
                <a:spcPct val="100000"/>
              </a:lnSpc>
              <a:spcBef>
                <a:spcPts val="1400"/>
              </a:spcBef>
            </a:pPr>
            <a:r>
              <a:rPr lang="en-US" sz="2200" dirty="0">
                <a:solidFill>
                  <a:schemeClr val="accent3">
                    <a:lumMod val="25000"/>
                  </a:schemeClr>
                </a:solidFill>
                <a:latin typeface="Abadi"/>
                <a:ea typeface="+mn-lt"/>
                <a:cs typeface="+mn-lt"/>
              </a:rPr>
              <a:t>A folium</a:t>
            </a:r>
            <a:r>
              <a:rPr lang="en-US" sz="2200" dirty="0">
                <a:solidFill>
                  <a:schemeClr val="accent3">
                    <a:lumMod val="25000"/>
                  </a:schemeClr>
                </a:solidFill>
                <a:latin typeface="Abadi"/>
              </a:rPr>
              <a:t> map with an example of the color-labeled launch outcomes</a:t>
            </a:r>
            <a:endParaRPr lang="en-US">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This example uses markers to demonstrate red for failure, green for success for individual launches from the CCAFS SLC-40 launch site</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948CB"/>
                </a:solidFill>
                <a:latin typeface="Abadi"/>
              </a:rPr>
              <a:t>Folium Map with an example of the color-labeled launch outcomes</a:t>
            </a:r>
          </a:p>
        </p:txBody>
      </p:sp>
      <p:pic>
        <p:nvPicPr>
          <p:cNvPr id="4" name="Picture 5" descr="A picture containing text, indoor, electronics&#10;&#10;Description automatically generated">
            <a:extLst>
              <a:ext uri="{FF2B5EF4-FFF2-40B4-BE49-F238E27FC236}">
                <a16:creationId xmlns:a16="http://schemas.microsoft.com/office/drawing/2014/main" id="{219DCF6E-F219-A2D9-C7D0-8CC80BD552FD}"/>
              </a:ext>
            </a:extLst>
          </p:cNvPr>
          <p:cNvPicPr>
            <a:picLocks noChangeAspect="1"/>
          </p:cNvPicPr>
          <p:nvPr/>
        </p:nvPicPr>
        <p:blipFill>
          <a:blip r:embed="rId3"/>
          <a:stretch>
            <a:fillRect/>
          </a:stretch>
        </p:blipFill>
        <p:spPr>
          <a:xfrm>
            <a:off x="6765010" y="1826004"/>
            <a:ext cx="4357606" cy="3748433"/>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716518"/>
            <a:ext cx="4025828" cy="4314825"/>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Folium map showing lines from Vandenburg launch to the coastline and to the US Forest Service Jet Center in Santa Maria, CA</a:t>
            </a:r>
          </a:p>
          <a:p>
            <a:pPr>
              <a:lnSpc>
                <a:spcPct val="100000"/>
              </a:lnSpc>
              <a:spcBef>
                <a:spcPts val="1400"/>
              </a:spcBef>
            </a:pPr>
            <a:r>
              <a:rPr lang="en-US" sz="2200" dirty="0">
                <a:solidFill>
                  <a:srgbClr val="000000"/>
                </a:solidFill>
                <a:latin typeface="Calibri"/>
                <a:cs typeface="Calibri"/>
              </a:rPr>
              <a:t>Distance</a:t>
            </a:r>
            <a:r>
              <a:rPr lang="en-US" sz="2200" dirty="0">
                <a:ea typeface="+mn-lt"/>
                <a:cs typeface="+mn-lt"/>
              </a:rPr>
              <a:t> from Vandenburg Launch to Land's End 1.427 km.</a:t>
            </a:r>
          </a:p>
          <a:p>
            <a:pPr>
              <a:lnSpc>
                <a:spcPct val="100000"/>
              </a:lnSpc>
              <a:spcBef>
                <a:spcPts val="1400"/>
              </a:spcBef>
            </a:pPr>
            <a:r>
              <a:rPr lang="en-US" sz="2200" dirty="0">
                <a:ea typeface="+mn-lt"/>
                <a:cs typeface="+mn-lt"/>
              </a:rPr>
              <a:t>Distance from Vandenburg Launch to USFS Santa Maria Air Base 32.116 KM
</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948CB"/>
                </a:solidFill>
                <a:latin typeface="IBM Plex Mono SemiBold"/>
              </a:rPr>
              <a:t>Folium map showing lines from Vandenburg launch to the coastline and to the US Forest Service Jet Center in Santa Maria, CA</a:t>
            </a:r>
            <a:endParaRPr lang="en-US" dirty="0">
              <a:solidFill>
                <a:srgbClr val="0948CB"/>
              </a:solidFill>
            </a:endParaRPr>
          </a:p>
        </p:txBody>
      </p:sp>
      <p:pic>
        <p:nvPicPr>
          <p:cNvPr id="2" name="Picture 3">
            <a:extLst>
              <a:ext uri="{FF2B5EF4-FFF2-40B4-BE49-F238E27FC236}">
                <a16:creationId xmlns:a16="http://schemas.microsoft.com/office/drawing/2014/main" id="{A25327DB-896E-2F06-8038-965D974BEB07}"/>
              </a:ext>
            </a:extLst>
          </p:cNvPr>
          <p:cNvPicPr>
            <a:picLocks noChangeAspect="1"/>
          </p:cNvPicPr>
          <p:nvPr/>
        </p:nvPicPr>
        <p:blipFill>
          <a:blip r:embed="rId3"/>
          <a:stretch>
            <a:fillRect/>
          </a:stretch>
        </p:blipFill>
        <p:spPr>
          <a:xfrm>
            <a:off x="8547315" y="1386430"/>
            <a:ext cx="2743200" cy="2483648"/>
          </a:xfrm>
          <a:prstGeom prst="rect">
            <a:avLst/>
          </a:prstGeom>
        </p:spPr>
      </p:pic>
      <p:pic>
        <p:nvPicPr>
          <p:cNvPr id="4" name="Picture 5" descr="Map&#10;&#10;Description automatically generated">
            <a:extLst>
              <a:ext uri="{FF2B5EF4-FFF2-40B4-BE49-F238E27FC236}">
                <a16:creationId xmlns:a16="http://schemas.microsoft.com/office/drawing/2014/main" id="{6BAE712B-9952-5DC0-15DC-90C94BA5DF15}"/>
              </a:ext>
            </a:extLst>
          </p:cNvPr>
          <p:cNvPicPr>
            <a:picLocks noChangeAspect="1"/>
          </p:cNvPicPr>
          <p:nvPr/>
        </p:nvPicPr>
        <p:blipFill>
          <a:blip r:embed="rId4"/>
          <a:stretch>
            <a:fillRect/>
          </a:stretch>
        </p:blipFill>
        <p:spPr>
          <a:xfrm>
            <a:off x="5641383" y="2633109"/>
            <a:ext cx="2743200" cy="3735715"/>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541490"/>
            <a:ext cx="3300877" cy="4635473"/>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Pie chart showing Total Success </a:t>
            </a:r>
            <a:r>
              <a:rPr lang="en-US" sz="2200" dirty="0">
                <a:solidFill>
                  <a:schemeClr val="accent3">
                    <a:lumMod val="25000"/>
                  </a:schemeClr>
                </a:solidFill>
                <a:latin typeface="Abadi"/>
                <a:cs typeface="Calibri"/>
              </a:rPr>
              <a:t>Launches by</a:t>
            </a:r>
            <a:r>
              <a:rPr lang="en-US" sz="2200" dirty="0">
                <a:solidFill>
                  <a:schemeClr val="accent3">
                    <a:lumMod val="25000"/>
                  </a:schemeClr>
                </a:solidFill>
                <a:latin typeface="Abadi"/>
              </a:rPr>
              <a:t> launch site for all sites</a:t>
            </a:r>
          </a:p>
          <a:p>
            <a:pPr>
              <a:lnSpc>
                <a:spcPct val="100000"/>
              </a:lnSpc>
              <a:spcBef>
                <a:spcPts val="1400"/>
              </a:spcBef>
            </a:pPr>
            <a:r>
              <a:rPr lang="en-US" sz="2200" dirty="0">
                <a:solidFill>
                  <a:schemeClr val="accent3">
                    <a:lumMod val="25000"/>
                  </a:schemeClr>
                </a:solidFill>
                <a:latin typeface="Abadi"/>
              </a:rPr>
              <a:t>41.7% (the highest) were launched from KSC</a:t>
            </a: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948CB"/>
                </a:solidFill>
                <a:latin typeface="IBM Plex Mono SemiBold"/>
              </a:rPr>
              <a:t>Pie chart showing Total Launch Success by launch site for all sites</a:t>
            </a:r>
            <a:endParaRPr lang="en-US" dirty="0">
              <a:solidFill>
                <a:srgbClr val="0948CB"/>
              </a:solidFill>
            </a:endParaRPr>
          </a:p>
        </p:txBody>
      </p:sp>
      <p:pic>
        <p:nvPicPr>
          <p:cNvPr id="2" name="Picture 3" descr="Chart, pie chart&#10;&#10;Description automatically generated">
            <a:extLst>
              <a:ext uri="{FF2B5EF4-FFF2-40B4-BE49-F238E27FC236}">
                <a16:creationId xmlns:a16="http://schemas.microsoft.com/office/drawing/2014/main" id="{6DF243DE-98DE-35BA-B395-BB8052460E16}"/>
              </a:ext>
            </a:extLst>
          </p:cNvPr>
          <p:cNvPicPr>
            <a:picLocks noChangeAspect="1"/>
          </p:cNvPicPr>
          <p:nvPr/>
        </p:nvPicPr>
        <p:blipFill>
          <a:blip r:embed="rId3"/>
          <a:stretch>
            <a:fillRect/>
          </a:stretch>
        </p:blipFill>
        <p:spPr>
          <a:xfrm>
            <a:off x="4905214" y="1462249"/>
            <a:ext cx="7108555" cy="4514687"/>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3654838"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Pie chart for the launch site with highest launch success ratio is KSC</a:t>
            </a:r>
            <a:endParaRPr lang="en-US"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76.9% of all launches were successful!</a:t>
            </a: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nSpc>
                <a:spcPct val="100000"/>
              </a:lnSpc>
              <a:spcBef>
                <a:spcPts val="1400"/>
              </a:spcBef>
            </a:pPr>
            <a:r>
              <a:rPr lang="en-US" dirty="0">
                <a:solidFill>
                  <a:srgbClr val="0948CB"/>
                </a:solidFill>
                <a:latin typeface="IBM Plex Mono SemiBold"/>
              </a:rPr>
              <a:t>Pie chart for the launch site with highest launch success ratio</a:t>
            </a:r>
            <a:endParaRPr lang="en-US" dirty="0">
              <a:solidFill>
                <a:srgbClr val="0948CB"/>
              </a:solidFill>
            </a:endParaRPr>
          </a:p>
        </p:txBody>
      </p:sp>
      <p:pic>
        <p:nvPicPr>
          <p:cNvPr id="2" name="Picture 3" descr="Chart, pie chart&#10;&#10;Description automatically generated">
            <a:extLst>
              <a:ext uri="{FF2B5EF4-FFF2-40B4-BE49-F238E27FC236}">
                <a16:creationId xmlns:a16="http://schemas.microsoft.com/office/drawing/2014/main" id="{048F7DA3-FBA0-5439-EB35-A41E5342DC97}"/>
              </a:ext>
            </a:extLst>
          </p:cNvPr>
          <p:cNvPicPr>
            <a:picLocks noChangeAspect="1"/>
          </p:cNvPicPr>
          <p:nvPr/>
        </p:nvPicPr>
        <p:blipFill>
          <a:blip r:embed="rId3"/>
          <a:stretch>
            <a:fillRect/>
          </a:stretch>
        </p:blipFill>
        <p:spPr>
          <a:xfrm>
            <a:off x="4685655" y="1424589"/>
            <a:ext cx="7315199" cy="4512515"/>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856704"/>
            <a:ext cx="10104817" cy="4281089"/>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Methodology 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indent="-342900">
              <a:lnSpc>
                <a:spcPct val="120000"/>
              </a:lnSpc>
              <a:spcBef>
                <a:spcPts val="1400"/>
              </a:spcBef>
            </a:pPr>
            <a:r>
              <a:rPr lang="en-US" sz="8400" dirty="0">
                <a:solidFill>
                  <a:schemeClr val="tx1">
                    <a:lumMod val="95000"/>
                    <a:lumOff val="5000"/>
                  </a:schemeClr>
                </a:solidFill>
                <a:latin typeface="Abadi"/>
              </a:rPr>
              <a:t>Web scraping techniques were utilized on the SpaceX Launches data site and the SpaceX Wikipedia page</a:t>
            </a:r>
          </a:p>
          <a:p>
            <a:pPr>
              <a:lnSpc>
                <a:spcPct val="120000"/>
              </a:lnSpc>
              <a:spcBef>
                <a:spcPts val="1400"/>
              </a:spcBef>
            </a:pPr>
            <a:r>
              <a:rPr lang="en-US" sz="8800" dirty="0">
                <a:solidFill>
                  <a:schemeClr val="accent3">
                    <a:lumMod val="25000"/>
                  </a:schemeClr>
                </a:solidFill>
                <a:latin typeface="Abadi"/>
              </a:rPr>
              <a:t>Data wrangling</a:t>
            </a:r>
          </a:p>
          <a:p>
            <a:pPr lvl="1">
              <a:lnSpc>
                <a:spcPct val="120000"/>
              </a:lnSpc>
              <a:spcBef>
                <a:spcPts val="1400"/>
              </a:spcBef>
            </a:pPr>
            <a:r>
              <a:rPr lang="en-US" sz="8400" dirty="0">
                <a:solidFill>
                  <a:schemeClr val="accent3">
                    <a:lumMod val="25000"/>
                  </a:schemeClr>
                </a:solidFill>
                <a:latin typeface="Abadi"/>
              </a:rPr>
              <a:t>Data wrangling and data cleaning were conducted in </a:t>
            </a:r>
            <a:r>
              <a:rPr lang="en-US" sz="8400" dirty="0" err="1">
                <a:solidFill>
                  <a:schemeClr val="accent3">
                    <a:lumMod val="25000"/>
                  </a:schemeClr>
                </a:solidFill>
                <a:latin typeface="Abadi"/>
              </a:rPr>
              <a:t>jupyter</a:t>
            </a:r>
            <a:r>
              <a:rPr lang="en-US" sz="8400" dirty="0">
                <a:solidFill>
                  <a:schemeClr val="accent3">
                    <a:lumMod val="25000"/>
                  </a:schemeClr>
                </a:solidFill>
                <a:latin typeface="Abadi"/>
              </a:rPr>
              <a:t> notebooks utilizing the python programming language with various open source tools</a:t>
            </a:r>
          </a:p>
          <a:p>
            <a:pPr>
              <a:lnSpc>
                <a:spcPct val="120000"/>
              </a:lnSpc>
              <a:spcBef>
                <a:spcPts val="1400"/>
              </a:spcBef>
            </a:pPr>
            <a:r>
              <a:rPr lang="en-US" sz="8800" dirty="0">
                <a:solidFill>
                  <a:schemeClr val="tx1"/>
                </a:solidFill>
                <a:latin typeface="Abadi"/>
              </a:rPr>
              <a:t>Exploratory Data Analysis (EDA) was conducted using various data science open source libraries and queries were conducted with SQL </a:t>
            </a:r>
          </a:p>
          <a:p>
            <a:pPr lvl="1">
              <a:lnSpc>
                <a:spcPct val="120000"/>
              </a:lnSpc>
              <a:spcBef>
                <a:spcPts val="1400"/>
              </a:spcBef>
            </a:pPr>
            <a:endParaRPr lang="en-US" sz="8400" dirty="0">
              <a:solidFill>
                <a:schemeClr val="accent3">
                  <a:lumMod val="25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indent="0">
              <a:lnSpc>
                <a:spcPct val="120000"/>
              </a:lnSpc>
              <a:spcBef>
                <a:spcPts val="1400"/>
              </a:spcBef>
            </a:pPr>
            <a:endParaRPr lang="en-US" sz="96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Methodology, part 1</a:t>
            </a:r>
            <a:endParaRPr lang="en-US">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60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554405"/>
            <a:ext cx="5636018" cy="462255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Payload vs. Launch Outcome scatter plot for all sites, with different payloads selected in two examples on the range slider</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a:rPr>
              <a:t>Analysis shows that the lower/</a:t>
            </a:r>
            <a:r>
              <a:rPr lang="en-US" sz="2200" dirty="0" err="1">
                <a:solidFill>
                  <a:schemeClr val="accent3">
                    <a:lumMod val="25000"/>
                  </a:schemeClr>
                </a:solidFill>
                <a:latin typeface="Abadi"/>
              </a:rPr>
              <a:t>mid range</a:t>
            </a:r>
            <a:r>
              <a:rPr lang="en-US" sz="2200" dirty="0">
                <a:solidFill>
                  <a:schemeClr val="accent3">
                    <a:lumMod val="25000"/>
                  </a:schemeClr>
                </a:solidFill>
                <a:latin typeface="Abadi"/>
              </a:rPr>
              <a:t> payloads had a higher success rate than the higher payload ranges, as shown at the right.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 FT booster looks good above 5000 kg, whereas the v 1.1 shows far more failures than successes at lower payloads.</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177023"/>
            <a:ext cx="10515600" cy="910676"/>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948CB"/>
                </a:solidFill>
                <a:latin typeface="IBM Plex Mono SemiBold"/>
              </a:rPr>
              <a:t>Payload vs. Launch Outcome scatter plot for all sites, with different payloads selected in the range slider</a:t>
            </a:r>
            <a:endParaRPr lang="en-US" dirty="0">
              <a:solidFill>
                <a:srgbClr val="0948CB"/>
              </a:solidFill>
            </a:endParaRPr>
          </a:p>
        </p:txBody>
      </p:sp>
      <p:pic>
        <p:nvPicPr>
          <p:cNvPr id="2" name="Picture 3" descr="Scatter chart&#10;&#10;Description automatically generated">
            <a:extLst>
              <a:ext uri="{FF2B5EF4-FFF2-40B4-BE49-F238E27FC236}">
                <a16:creationId xmlns:a16="http://schemas.microsoft.com/office/drawing/2014/main" id="{E1D96163-4A38-04A3-DB74-B8647B7D4507}"/>
              </a:ext>
            </a:extLst>
          </p:cNvPr>
          <p:cNvPicPr>
            <a:picLocks noChangeAspect="1"/>
          </p:cNvPicPr>
          <p:nvPr/>
        </p:nvPicPr>
        <p:blipFill>
          <a:blip r:embed="rId3"/>
          <a:stretch>
            <a:fillRect/>
          </a:stretch>
        </p:blipFill>
        <p:spPr>
          <a:xfrm>
            <a:off x="7087892" y="1306963"/>
            <a:ext cx="5067945" cy="2500514"/>
          </a:xfrm>
          <a:prstGeom prst="rect">
            <a:avLst/>
          </a:prstGeom>
        </p:spPr>
      </p:pic>
      <p:pic>
        <p:nvPicPr>
          <p:cNvPr id="4" name="Picture 5">
            <a:extLst>
              <a:ext uri="{FF2B5EF4-FFF2-40B4-BE49-F238E27FC236}">
                <a16:creationId xmlns:a16="http://schemas.microsoft.com/office/drawing/2014/main" id="{06E249CE-8BAE-F923-DC40-4CBC9A98300A}"/>
              </a:ext>
            </a:extLst>
          </p:cNvPr>
          <p:cNvPicPr>
            <a:picLocks noChangeAspect="1"/>
          </p:cNvPicPr>
          <p:nvPr/>
        </p:nvPicPr>
        <p:blipFill>
          <a:blip r:embed="rId4"/>
          <a:stretch>
            <a:fillRect/>
          </a:stretch>
        </p:blipFill>
        <p:spPr>
          <a:xfrm>
            <a:off x="7091416" y="3770408"/>
            <a:ext cx="5013599" cy="2907623"/>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62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1518036"/>
            <a:ext cx="4286898" cy="2525095"/>
          </a:xfrm>
          <a:prstGeom prst="rect">
            <a:avLst/>
          </a:prstGeom>
        </p:spPr>
        <p:txBody>
          <a:bodyPr vert="horz" lIns="91440" tIns="45720" rIns="91440" bIns="45720" rtlCol="0" anchor="t">
            <a:normAutofit fontScale="92500"/>
          </a:bodyPr>
          <a:lstStyle/>
          <a:p>
            <a:pPr marL="0" indent="0">
              <a:lnSpc>
                <a:spcPct val="100000"/>
              </a:lnSpc>
              <a:spcBef>
                <a:spcPts val="1400"/>
              </a:spcBef>
              <a:buNone/>
            </a:pPr>
            <a:r>
              <a:rPr lang="en-US" sz="2200" dirty="0">
                <a:solidFill>
                  <a:schemeClr val="accent3">
                    <a:lumMod val="25000"/>
                  </a:schemeClr>
                </a:solidFill>
                <a:latin typeface="Abadi"/>
              </a:rPr>
              <a:t>A bar chart is shown to the right for the accuracy of the four machine models evaluated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In my analysis, the machine model that has the highest classification accuracy is the Decision Tree Classifier at 87.5 %</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Classification Accuracy</a:t>
            </a:r>
            <a:endParaRPr lang="en-US">
              <a:solidFill>
                <a:srgbClr val="0B49CB"/>
              </a:solidFill>
            </a:endParaRPr>
          </a:p>
        </p:txBody>
      </p:sp>
      <p:pic>
        <p:nvPicPr>
          <p:cNvPr id="2" name="Picture 2" descr="Chart, bar chart&#10;&#10;Description automatically generated">
            <a:extLst>
              <a:ext uri="{FF2B5EF4-FFF2-40B4-BE49-F238E27FC236}">
                <a16:creationId xmlns:a16="http://schemas.microsoft.com/office/drawing/2014/main" id="{041029FC-9CA3-0E8F-AB6B-0ADFFB6D3D48}"/>
              </a:ext>
            </a:extLst>
          </p:cNvPr>
          <p:cNvPicPr>
            <a:picLocks noChangeAspect="1"/>
          </p:cNvPicPr>
          <p:nvPr/>
        </p:nvPicPr>
        <p:blipFill>
          <a:blip r:embed="rId3"/>
          <a:stretch>
            <a:fillRect/>
          </a:stretch>
        </p:blipFill>
        <p:spPr>
          <a:xfrm>
            <a:off x="5149934" y="1386599"/>
            <a:ext cx="6899562" cy="4638981"/>
          </a:xfrm>
          <a:prstGeom prst="rect">
            <a:avLst/>
          </a:prstGeom>
        </p:spPr>
      </p:pic>
      <p:pic>
        <p:nvPicPr>
          <p:cNvPr id="3" name="Picture 5" descr="Graphical user interface, text, application&#10;&#10;Description automatically generated">
            <a:extLst>
              <a:ext uri="{FF2B5EF4-FFF2-40B4-BE49-F238E27FC236}">
                <a16:creationId xmlns:a16="http://schemas.microsoft.com/office/drawing/2014/main" id="{B8FB1688-55E8-8152-61AF-C2A42CF747F6}"/>
              </a:ext>
            </a:extLst>
          </p:cNvPr>
          <p:cNvPicPr>
            <a:picLocks noChangeAspect="1"/>
          </p:cNvPicPr>
          <p:nvPr/>
        </p:nvPicPr>
        <p:blipFill>
          <a:blip r:embed="rId4"/>
          <a:stretch>
            <a:fillRect/>
          </a:stretch>
        </p:blipFill>
        <p:spPr>
          <a:xfrm>
            <a:off x="53440" y="4654240"/>
            <a:ext cx="5395354" cy="1369416"/>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63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552699"/>
            <a:ext cx="4054896" cy="4296497"/>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confusion matrix for the Decision Tree Classifier is shown to the right.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We see the same issues here as we did in all of the confusion matrix's evaluated – the models are very good at correctly predicting 'did land' or 'did not land'.  The issue is relatively small percentage wise, but it is in false positives (3/18) = 16.7%</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Confusion Matrix</a:t>
            </a:r>
            <a:endParaRPr lang="en-US">
              <a:solidFill>
                <a:srgbClr val="0B49CB"/>
              </a:solidFill>
            </a:endParaRPr>
          </a:p>
        </p:txBody>
      </p:sp>
      <p:pic>
        <p:nvPicPr>
          <p:cNvPr id="2" name="Picture 2">
            <a:extLst>
              <a:ext uri="{FF2B5EF4-FFF2-40B4-BE49-F238E27FC236}">
                <a16:creationId xmlns:a16="http://schemas.microsoft.com/office/drawing/2014/main" id="{E1AF6AB6-47BA-A84D-236E-98735D0EF090}"/>
              </a:ext>
            </a:extLst>
          </p:cNvPr>
          <p:cNvPicPr>
            <a:picLocks noChangeAspect="1"/>
          </p:cNvPicPr>
          <p:nvPr/>
        </p:nvPicPr>
        <p:blipFill>
          <a:blip r:embed="rId3"/>
          <a:stretch>
            <a:fillRect/>
          </a:stretch>
        </p:blipFill>
        <p:spPr>
          <a:xfrm>
            <a:off x="5268686" y="1434935"/>
            <a:ext cx="6078187" cy="4591792"/>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64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667236"/>
            <a:ext cx="10693627" cy="4549260"/>
          </a:xfrm>
          <a:prstGeom prst="rect">
            <a:avLst/>
          </a:prstGeom>
        </p:spPr>
        <p:txBody>
          <a:bodyPr lIns="91440" tIns="45720" rIns="91440" bIns="45720" anchor="t">
            <a:normAutofit/>
          </a:bodyPr>
          <a:lstStyle/>
          <a:p>
            <a:pPr marL="514350" lvl="1">
              <a:lnSpc>
                <a:spcPct val="100000"/>
              </a:lnSpc>
              <a:spcBef>
                <a:spcPts val="1400"/>
              </a:spcBef>
              <a:buFont typeface="Arial"/>
              <a:buChar char="•"/>
            </a:pPr>
            <a:r>
              <a:rPr lang="en-US" sz="2000" dirty="0">
                <a:ea typeface="+mn-lt"/>
                <a:cs typeface="+mn-lt"/>
              </a:rPr>
              <a:t>The best performing  machine model in terms of accuracy is the Decision Tree Classifier at 87.5%</a:t>
            </a:r>
            <a:endParaRPr lang="en-US" sz="2000" dirty="0">
              <a:cs typeface="Calibri"/>
            </a:endParaRPr>
          </a:p>
          <a:p>
            <a:pPr marL="514350" lvl="1">
              <a:lnSpc>
                <a:spcPct val="100000"/>
              </a:lnSpc>
              <a:spcBef>
                <a:spcPts val="1400"/>
              </a:spcBef>
              <a:buFont typeface="Arial"/>
              <a:buChar char="•"/>
            </a:pPr>
            <a:r>
              <a:rPr lang="en-US" sz="2000" dirty="0">
                <a:ea typeface="+mn-lt"/>
                <a:cs typeface="+mn-lt"/>
              </a:rPr>
              <a:t>The success rate is generally increasing over time, a very good sign that the organization is successfully implementing redesigns and continuous improvement programs!</a:t>
            </a:r>
          </a:p>
          <a:p>
            <a:pPr marL="514350" lvl="1">
              <a:lnSpc>
                <a:spcPct val="100000"/>
              </a:lnSpc>
              <a:spcBef>
                <a:spcPts val="1400"/>
              </a:spcBef>
              <a:buFont typeface="Arial"/>
              <a:buChar char="•"/>
            </a:pPr>
            <a:r>
              <a:rPr lang="en-US" sz="2000" dirty="0">
                <a:ea typeface="+mn-lt"/>
                <a:cs typeface="+mn-lt"/>
              </a:rPr>
              <a:t>CCAFS LC-40, has a success rate of 60 %, while KSC LC-39A and VAFB SLC 4E have a success rate of 77%.</a:t>
            </a:r>
            <a:endParaRPr lang="en-US" sz="2000" dirty="0">
              <a:cs typeface="Calibri"/>
            </a:endParaRPr>
          </a:p>
          <a:p>
            <a:pPr marL="514350" lvl="1">
              <a:lnSpc>
                <a:spcPct val="100000"/>
              </a:lnSpc>
              <a:spcBef>
                <a:spcPts val="1400"/>
              </a:spcBef>
              <a:buFont typeface="Arial"/>
              <a:buChar char="•"/>
            </a:pPr>
            <a:r>
              <a:rPr lang="en-US" sz="2000" dirty="0">
                <a:ea typeface="+mn-lt"/>
                <a:cs typeface="+mn-lt"/>
              </a:rPr>
              <a:t>Unfortunately, the Project doesn't provide more information in terms of fix cost and variable that is involved in a launch.  But with the above assumptions, we can still clearly conclude A CLEAR COST ADVANTAGE for SpaceX in a very costly business.</a:t>
            </a:r>
          </a:p>
          <a:p>
            <a:pPr marL="514350" lvl="1">
              <a:lnSpc>
                <a:spcPct val="100000"/>
              </a:lnSpc>
              <a:spcBef>
                <a:spcPts val="1400"/>
              </a:spcBef>
              <a:buFont typeface="Arial"/>
              <a:buChar char="•"/>
            </a:pPr>
            <a:r>
              <a:rPr lang="en-US" sz="2000" dirty="0">
                <a:highlight>
                  <a:srgbClr val="FFFF00"/>
                </a:highlight>
                <a:ea typeface="+mn-lt"/>
                <a:cs typeface="+mn-lt"/>
              </a:rPr>
              <a:t>Cost Advantages -&gt; Higher Margins, Pricing Power -&gt; Industry Leadership -&gt; Industry Domination</a:t>
            </a:r>
            <a:endParaRPr lang="en-US" sz="2000" dirty="0">
              <a:cs typeface="Calibri"/>
            </a:endParaRPr>
          </a:p>
          <a:p>
            <a:pPr marL="514350" lvl="1">
              <a:lnSpc>
                <a:spcPct val="100000"/>
              </a:lnSpc>
              <a:spcBef>
                <a:spcPts val="1400"/>
              </a:spcBef>
              <a:buFont typeface="Arial"/>
              <a:buChar char="•"/>
            </a:pPr>
            <a:endParaRPr lang="en-US" sz="2000" dirty="0">
              <a:cs typeface="Calibri"/>
            </a:endParaRPr>
          </a:p>
          <a:p>
            <a:pPr marL="514350" lvl="1">
              <a:lnSpc>
                <a:spcPct val="100000"/>
              </a:lnSpc>
              <a:spcBef>
                <a:spcPts val="1400"/>
              </a:spcBef>
              <a:buFont typeface="Arial"/>
              <a:buChar char="•"/>
            </a:pPr>
            <a:endParaRPr lang="en-US" sz="2600" dirty="0">
              <a:cs typeface="Calibri"/>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dirty="0">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65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4477728"/>
            <a:ext cx="10634251" cy="1600224"/>
          </a:xfrm>
          <a:prstGeom prst="rect">
            <a:avLst/>
          </a:prstGeom>
        </p:spPr>
        <p:txBody>
          <a:bodyPr lIns="91440" tIns="45720" rIns="91440" bIns="45720" anchor="t">
            <a:normAutofit fontScale="62500" lnSpcReduction="20000"/>
          </a:bodyPr>
          <a:lstStyle/>
          <a:p>
            <a:pPr marL="0" indent="-171450">
              <a:lnSpc>
                <a:spcPct val="100000"/>
              </a:lnSpc>
              <a:spcBef>
                <a:spcPts val="1400"/>
              </a:spcBef>
              <a:buNone/>
            </a:pPr>
            <a:r>
              <a:rPr lang="en-US" sz="3000" dirty="0">
                <a:cs typeface="Calibri"/>
              </a:rPr>
              <a:t>I would like to thank the Palo Alto City Library for featuring their Upskill 2022 program.  </a:t>
            </a:r>
            <a:r>
              <a:rPr lang="en-US" sz="3000" dirty="0">
                <a:ea typeface="+mn-lt"/>
                <a:cs typeface="+mn-lt"/>
              </a:rPr>
              <a:t>Thanks to the California State Library's American Rescue Plan Act (ARPA)  program, Palo Alto City Library patrons have access to Coursera memberships for free.  </a:t>
            </a:r>
            <a:endParaRPr lang="en-US" dirty="0">
              <a:ea typeface="+mn-lt"/>
              <a:cs typeface="+mn-lt"/>
            </a:endParaRPr>
          </a:p>
          <a:p>
            <a:pPr marL="0" indent="-171450">
              <a:lnSpc>
                <a:spcPct val="100000"/>
              </a:lnSpc>
              <a:spcBef>
                <a:spcPts val="1400"/>
              </a:spcBef>
              <a:buNone/>
            </a:pPr>
            <a:r>
              <a:rPr lang="en-US" sz="3000" dirty="0">
                <a:ea typeface="+mn-lt"/>
                <a:cs typeface="+mn-lt"/>
              </a:rPr>
              <a:t>For more information, check out:</a:t>
            </a:r>
            <a:endParaRPr lang="en-US" dirty="0">
              <a:ea typeface="+mn-lt"/>
              <a:cs typeface="+mn-lt"/>
            </a:endParaRPr>
          </a:p>
          <a:p>
            <a:pPr marL="457200" lvl="1">
              <a:lnSpc>
                <a:spcPct val="100000"/>
              </a:lnSpc>
              <a:spcBef>
                <a:spcPts val="1400"/>
              </a:spcBef>
              <a:buNone/>
            </a:pPr>
            <a:r>
              <a:rPr lang="en-US" sz="2600" dirty="0">
                <a:solidFill>
                  <a:srgbClr val="0070C0"/>
                </a:solidFill>
                <a:ea typeface="+mn-lt"/>
                <a:cs typeface="+mn-lt"/>
              </a:rPr>
              <a:t>https://library.cityofpaloalto.org/upskill-2022/</a:t>
            </a:r>
            <a:endParaRPr lang="en-US" sz="2600" dirty="0">
              <a:solidFill>
                <a:srgbClr val="0070C0"/>
              </a:solidFill>
              <a:cs typeface="Calibri"/>
            </a:endParaRPr>
          </a:p>
          <a:p>
            <a:pPr marL="0" indent="-171450">
              <a:lnSpc>
                <a:spcPct val="100000"/>
              </a:lnSpc>
              <a:spcBef>
                <a:spcPts val="1400"/>
              </a:spcBef>
              <a:buNone/>
            </a:pPr>
            <a:endParaRPr lang="en-US" sz="3000" dirty="0">
              <a:cs typeface="Calibri"/>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nSpc>
                <a:spcPct val="100000"/>
              </a:lnSpc>
              <a:spcBef>
                <a:spcPts val="1400"/>
              </a:spcBef>
            </a:pPr>
            <a:r>
              <a:rPr lang="en-US" dirty="0">
                <a:solidFill>
                  <a:srgbClr val="0070C0"/>
                </a:solidFill>
                <a:latin typeface="IBM Plex Mono SemiBold"/>
              </a:rPr>
              <a:t>Acknowledgements</a:t>
            </a:r>
            <a:endParaRPr lang="en-US" dirty="0">
              <a:solidFill>
                <a:srgbClr val="0070C0"/>
              </a:solidFill>
            </a:endParaRPr>
          </a:p>
        </p:txBody>
      </p:sp>
      <p:pic>
        <p:nvPicPr>
          <p:cNvPr id="2" name="Picture 2" descr="A picture containing shape&#10;&#10;Description automatically generated">
            <a:extLst>
              <a:ext uri="{FF2B5EF4-FFF2-40B4-BE49-F238E27FC236}">
                <a16:creationId xmlns:a16="http://schemas.microsoft.com/office/drawing/2014/main" id="{D9EC3539-A416-7514-A519-9DDA42C641B9}"/>
              </a:ext>
            </a:extLst>
          </p:cNvPr>
          <p:cNvPicPr>
            <a:picLocks noChangeAspect="1"/>
          </p:cNvPicPr>
          <p:nvPr/>
        </p:nvPicPr>
        <p:blipFill>
          <a:blip r:embed="rId3"/>
          <a:stretch>
            <a:fillRect/>
          </a:stretch>
        </p:blipFill>
        <p:spPr>
          <a:xfrm>
            <a:off x="2230584" y="1500835"/>
            <a:ext cx="7582393" cy="2559938"/>
          </a:xfrm>
          <a:prstGeom prst="rect">
            <a:avLst/>
          </a:prstGeom>
        </p:spPr>
      </p:pic>
    </p:spTree>
    <p:extLst>
      <p:ext uri="{BB962C8B-B14F-4D97-AF65-F5344CB8AC3E}">
        <p14:creationId xmlns:p14="http://schemas.microsoft.com/office/powerpoint/2010/main" val="14293802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66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52743"/>
            <a:ext cx="10515600" cy="4668013"/>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Python code and other materials are available at my GitHub repo:</a:t>
            </a:r>
            <a:endParaRPr lang="en-US" sz="2200" dirty="0">
              <a:solidFill>
                <a:schemeClr val="accent3">
                  <a:lumMod val="25000"/>
                </a:schemeClr>
              </a:solidFill>
              <a:latin typeface="Abadi" panose="020B0604020104020204" pitchFamily="34" charset="0"/>
            </a:endParaRPr>
          </a:p>
          <a:p>
            <a:pPr marL="457200" lvl="1" indent="0">
              <a:lnSpc>
                <a:spcPct val="100000"/>
              </a:lnSpc>
              <a:spcBef>
                <a:spcPts val="1400"/>
              </a:spcBef>
              <a:buNone/>
            </a:pPr>
            <a:r>
              <a:rPr lang="en-US" sz="1800" u="sng" dirty="0">
                <a:solidFill>
                  <a:srgbClr val="0948CB"/>
                </a:solidFill>
                <a:ea typeface="+mn-lt"/>
                <a:cs typeface="+mn-lt"/>
                <a:hlinkClick r:id="rId4"/>
              </a:rPr>
              <a:t>https://github.com/EasyAs12345</a:t>
            </a:r>
          </a:p>
          <a:p>
            <a:pPr>
              <a:lnSpc>
                <a:spcPct val="100000"/>
              </a:lnSpc>
              <a:spcBef>
                <a:spcPts val="1400"/>
              </a:spcBef>
            </a:pPr>
            <a:r>
              <a:rPr lang="en-US" sz="2200" dirty="0">
                <a:solidFill>
                  <a:srgbClr val="121619"/>
                </a:solidFill>
                <a:ea typeface="+mn-lt"/>
                <a:cs typeface="+mn-lt"/>
              </a:rPr>
              <a:t>Additional resources include:</a:t>
            </a:r>
          </a:p>
          <a:p>
            <a:pPr lvl="1">
              <a:lnSpc>
                <a:spcPct val="100000"/>
              </a:lnSpc>
              <a:spcBef>
                <a:spcPts val="1400"/>
              </a:spcBef>
            </a:pPr>
            <a:r>
              <a:rPr lang="en-US" sz="1800" dirty="0">
                <a:ea typeface="+mn-lt"/>
                <a:cs typeface="+mn-lt"/>
                <a:hlinkClick r:id="rId5"/>
              </a:rPr>
              <a:t>https://plotlygraphs.medium.com/</a:t>
            </a:r>
            <a:endParaRPr lang="en-US" sz="1800" dirty="0">
              <a:solidFill>
                <a:srgbClr val="121619"/>
              </a:solidFill>
              <a:ea typeface="+mn-lt"/>
              <a:cs typeface="+mn-lt"/>
            </a:endParaRPr>
          </a:p>
          <a:p>
            <a:pPr lvl="1">
              <a:lnSpc>
                <a:spcPct val="100000"/>
              </a:lnSpc>
              <a:spcBef>
                <a:spcPts val="1400"/>
              </a:spcBef>
            </a:pPr>
            <a:r>
              <a:rPr lang="en-US" sz="1800" dirty="0">
                <a:ea typeface="+mn-lt"/>
                <a:cs typeface="+mn-lt"/>
                <a:hlinkClick r:id="rId6"/>
              </a:rPr>
              <a:t>https://dash.gallery/Portal/</a:t>
            </a:r>
            <a:endParaRPr lang="en-US" sz="1800" dirty="0">
              <a:solidFill>
                <a:srgbClr val="000000"/>
              </a:solidFill>
              <a:ea typeface="+mn-lt"/>
              <a:cs typeface="+mn-lt"/>
            </a:endParaRPr>
          </a:p>
          <a:p>
            <a:pPr lvl="1">
              <a:lnSpc>
                <a:spcPct val="100000"/>
              </a:lnSpc>
              <a:spcBef>
                <a:spcPts val="1400"/>
              </a:spcBef>
            </a:pPr>
            <a:r>
              <a:rPr lang="en-US" sz="1800" dirty="0">
                <a:ea typeface="+mn-lt"/>
                <a:cs typeface="+mn-lt"/>
                <a:hlinkClick r:id="rId7"/>
              </a:rPr>
              <a:t>https://dash.plotly.com/</a:t>
            </a:r>
            <a:endParaRPr lang="en-US" sz="1800" dirty="0">
              <a:solidFill>
                <a:srgbClr val="000000"/>
              </a:solidFill>
              <a:ea typeface="+mn-lt"/>
              <a:cs typeface="+mn-lt"/>
            </a:endParaRPr>
          </a:p>
          <a:p>
            <a:pPr lvl="1">
              <a:lnSpc>
                <a:spcPct val="100000"/>
              </a:lnSpc>
              <a:spcBef>
                <a:spcPts val="1400"/>
              </a:spcBef>
            </a:pPr>
            <a:r>
              <a:rPr lang="en-US" sz="1800" dirty="0">
                <a:ea typeface="+mn-lt"/>
                <a:cs typeface="+mn-lt"/>
                <a:hlinkClick r:id="rId8"/>
              </a:rPr>
              <a:t>https://dash.plotly.com/dash-core-components</a:t>
            </a:r>
            <a:endParaRPr lang="en-US" sz="1800" dirty="0">
              <a:solidFill>
                <a:srgbClr val="000000"/>
              </a:solidFill>
              <a:ea typeface="+mn-lt"/>
              <a:cs typeface="+mn-lt"/>
            </a:endParaRPr>
          </a:p>
          <a:p>
            <a:pPr>
              <a:lnSpc>
                <a:spcPct val="100000"/>
              </a:lnSpc>
              <a:spcBef>
                <a:spcPts val="1400"/>
              </a:spcBef>
            </a:pPr>
            <a:r>
              <a:rPr lang="en-US" sz="2200" dirty="0">
                <a:solidFill>
                  <a:srgbClr val="000000"/>
                </a:solidFill>
                <a:ea typeface="+mn-lt"/>
                <a:cs typeface="+mn-lt"/>
              </a:rPr>
              <a:t>And of course …</a:t>
            </a:r>
          </a:p>
          <a:p>
            <a:pPr lvl="1">
              <a:lnSpc>
                <a:spcPct val="100000"/>
              </a:lnSpc>
              <a:spcBef>
                <a:spcPts val="1400"/>
              </a:spcBef>
            </a:pPr>
            <a:r>
              <a:rPr lang="en-US" sz="1800" dirty="0">
                <a:ea typeface="+mn-lt"/>
                <a:cs typeface="+mn-lt"/>
                <a:hlinkClick r:id="rId9"/>
              </a:rPr>
              <a:t>https://www.coursera.org/learn/applied-data-science-capstone/home/welcome</a:t>
            </a:r>
            <a:endParaRPr lang="en-US" sz="1800" dirty="0">
              <a:solidFill>
                <a:srgbClr val="000000"/>
              </a:solidFill>
              <a:ea typeface="+mn-lt"/>
              <a:cs typeface="+mn-lt"/>
            </a:endParaRPr>
          </a:p>
          <a:p>
            <a:pPr lvl="1">
              <a:lnSpc>
                <a:spcPct val="100000"/>
              </a:lnSpc>
              <a:spcBef>
                <a:spcPts val="1400"/>
              </a:spcBef>
            </a:pPr>
            <a:endParaRPr lang="en-US" sz="1800" dirty="0">
              <a:solidFill>
                <a:srgbClr val="000000"/>
              </a:solidFill>
              <a:ea typeface="+mn-lt"/>
              <a:cs typeface="+mn-lt"/>
            </a:endParaRPr>
          </a:p>
          <a:p>
            <a:pPr marL="0" indent="0">
              <a:lnSpc>
                <a:spcPct val="100000"/>
              </a:lnSpc>
              <a:spcBef>
                <a:spcPts val="1400"/>
              </a:spcBef>
              <a:buNone/>
            </a:pPr>
            <a:endParaRPr lang="en-US" sz="2200" u="sng" dirty="0">
              <a:solidFill>
                <a:srgbClr val="0948CB"/>
              </a:solidFill>
              <a:ea typeface="+mn-lt"/>
              <a:cs typeface="+mn-lt"/>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Appendix</a:t>
            </a:r>
            <a:endParaRPr lang="en-US">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4095154"/>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Methodology Executive Summary</a:t>
            </a:r>
          </a:p>
          <a:p>
            <a:pPr>
              <a:lnSpc>
                <a:spcPct val="120000"/>
              </a:lnSpc>
              <a:spcBef>
                <a:spcPts val="1400"/>
              </a:spcBef>
            </a:pPr>
            <a:r>
              <a:rPr lang="en-US" sz="8800" dirty="0">
                <a:solidFill>
                  <a:schemeClr val="accent3">
                    <a:lumMod val="25000"/>
                  </a:schemeClr>
                </a:solidFill>
                <a:latin typeface="Abadi"/>
              </a:rPr>
              <a:t>Interactive visual analytics were conducted using Folium,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and Dash</a:t>
            </a:r>
          </a:p>
          <a:p>
            <a:pPr>
              <a:lnSpc>
                <a:spcPct val="120000"/>
              </a:lnSpc>
              <a:spcBef>
                <a:spcPts val="1400"/>
              </a:spcBef>
            </a:pPr>
            <a:r>
              <a:rPr lang="en-US" sz="8800" dirty="0">
                <a:solidFill>
                  <a:schemeClr val="accent3">
                    <a:lumMod val="25000"/>
                  </a:schemeClr>
                </a:solidFill>
                <a:latin typeface="Abadi"/>
              </a:rPr>
              <a:t>Predictive analysis using classification machine models</a:t>
            </a:r>
          </a:p>
          <a:p>
            <a:pPr lvl="1">
              <a:lnSpc>
                <a:spcPct val="120000"/>
              </a:lnSpc>
              <a:spcBef>
                <a:spcPts val="1400"/>
              </a:spcBef>
            </a:pPr>
            <a:r>
              <a:rPr lang="en-US" sz="8400" dirty="0">
                <a:solidFill>
                  <a:schemeClr val="tx1"/>
                </a:solidFill>
                <a:latin typeface="Abadi"/>
              </a:rPr>
              <a:t>Cleaned and processed dataset of all launches classified by payload, launch site, and success/failure of reuse of first stage was split into testing and training datasets.  Logistic Regression, Support Vector Machine, Decision Classifier Tree, and K Nearest Neighbors Machine Learning Models were Evaluated to find the best Model.  We found the Decision Tree Classifier Model to be the most accurate.</a:t>
            </a: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Methodology, part 2</a:t>
            </a:r>
            <a:endParaRPr lang="en-US">
              <a:solidFill>
                <a:srgbClr val="0B49CB"/>
              </a:solidFill>
            </a:endParaRPr>
          </a:p>
        </p:txBody>
      </p:sp>
    </p:spTree>
    <p:extLst>
      <p:ext uri="{BB962C8B-B14F-4D97-AF65-F5344CB8AC3E}">
        <p14:creationId xmlns:p14="http://schemas.microsoft.com/office/powerpoint/2010/main" val="3696819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Data sets were collected from the SpaceX Launch data web site:</a:t>
            </a:r>
          </a:p>
          <a:p>
            <a:pPr marL="457200" lvl="1" indent="0">
              <a:lnSpc>
                <a:spcPct val="100000"/>
              </a:lnSpc>
              <a:spcBef>
                <a:spcPts val="1400"/>
              </a:spcBef>
              <a:buNone/>
            </a:pPr>
            <a:r>
              <a:rPr lang="en-US" sz="1800" dirty="0">
                <a:solidFill>
                  <a:srgbClr val="0070C0"/>
                </a:solidFill>
                <a:latin typeface="Calibri"/>
                <a:cs typeface="Calibri"/>
              </a:rPr>
              <a:t>"</a:t>
            </a:r>
            <a:r>
              <a:rPr lang="en-US" sz="1800" dirty="0">
                <a:solidFill>
                  <a:srgbClr val="0070C0"/>
                </a:solidFill>
                <a:ea typeface="+mn-lt"/>
                <a:cs typeface="+mn-lt"/>
              </a:rPr>
              <a:t>https://api.spacexdata.com/v4/launches/past"</a:t>
            </a:r>
            <a:endParaRPr lang="en-US" sz="1800">
              <a:solidFill>
                <a:srgbClr val="0070C0"/>
              </a:solidFill>
              <a:latin typeface="Abadi"/>
            </a:endParaRPr>
          </a:p>
          <a:p>
            <a:pPr>
              <a:lnSpc>
                <a:spcPct val="100000"/>
              </a:lnSpc>
              <a:spcBef>
                <a:spcPts val="1400"/>
              </a:spcBef>
            </a:pPr>
            <a:r>
              <a:rPr lang="en-US" sz="2200" dirty="0">
                <a:solidFill>
                  <a:schemeClr val="accent3">
                    <a:lumMod val="25000"/>
                  </a:schemeClr>
                </a:solidFill>
                <a:latin typeface="Abadi"/>
              </a:rPr>
              <a:t>Falcon9 Data was scraped from the web site:</a:t>
            </a:r>
          </a:p>
          <a:p>
            <a:pPr marL="457200" lvl="1" indent="0">
              <a:lnSpc>
                <a:spcPct val="100000"/>
              </a:lnSpc>
              <a:spcBef>
                <a:spcPts val="1400"/>
              </a:spcBef>
              <a:buNone/>
            </a:pPr>
            <a:r>
              <a:rPr lang="en-US" sz="1800" dirty="0">
                <a:solidFill>
                  <a:srgbClr val="0070C0"/>
                </a:solidFill>
                <a:ea typeface="+mn-lt"/>
                <a:cs typeface="+mn-lt"/>
              </a:rPr>
              <a:t>"https://en.wikipedia.org/w/</a:t>
            </a:r>
            <a:r>
              <a:rPr lang="en-US" sz="1800" dirty="0" err="1">
                <a:solidFill>
                  <a:srgbClr val="0070C0"/>
                </a:solidFill>
                <a:ea typeface="+mn-lt"/>
                <a:cs typeface="+mn-lt"/>
              </a:rPr>
              <a:t>index.php?title</a:t>
            </a:r>
            <a:r>
              <a:rPr lang="en-US" sz="1800" dirty="0">
                <a:solidFill>
                  <a:srgbClr val="0070C0"/>
                </a:solidFill>
                <a:ea typeface="+mn-lt"/>
                <a:cs typeface="+mn-lt"/>
              </a:rPr>
              <a:t>=List_of_Falcon_9_and_Falcon_Heavy_launches&amp;oldid=1027686922"</a:t>
            </a:r>
            <a:endParaRPr lang="en-US" sz="1800">
              <a:solidFill>
                <a:srgbClr val="0070C0"/>
              </a:solidFill>
              <a:latin typeface="Abadi"/>
            </a:endParaRPr>
          </a:p>
          <a:p>
            <a:pPr marL="0" indent="0">
              <a:buNone/>
            </a:pPr>
            <a:endParaRPr lang="en-US">
              <a:solidFill>
                <a:srgbClr val="000000"/>
              </a:solidFill>
              <a:latin typeface="Calibri" panose="020F0502020204030204"/>
              <a:cs typeface="Calibri" panose="020F0502020204030204"/>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a:t>
            </a:r>
            <a:endParaRPr lang="en-US">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630936" y="639520"/>
            <a:ext cx="3429000" cy="171907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200" b="1" kern="1200">
                <a:solidFill>
                  <a:schemeClr val="tx1"/>
                </a:solidFill>
                <a:latin typeface="+mj-lt"/>
                <a:ea typeface="+mj-ea"/>
                <a:cs typeface="+mj-cs"/>
              </a:rPr>
              <a:t>Data Collection – SpaceX API</a:t>
            </a:r>
          </a:p>
        </p:txBody>
      </p:sp>
      <p:sp>
        <p:nvSpPr>
          <p:cNvPr id="30"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630936" y="2807208"/>
            <a:ext cx="3429000" cy="3410712"/>
          </a:xfrm>
          <a:prstGeom prst="rect">
            <a:avLst/>
          </a:prstGeom>
        </p:spPr>
        <p:txBody>
          <a:bodyPr vert="horz" lIns="91440" tIns="45720" rIns="91440" bIns="45720" rtlCol="0" anchor="t">
            <a:normAutofit/>
          </a:bodyPr>
          <a:lstStyle/>
          <a:p>
            <a:pPr>
              <a:spcBef>
                <a:spcPts val="1400"/>
              </a:spcBef>
            </a:pPr>
            <a:r>
              <a:rPr lang="en-US" sz="1700"/>
              <a:t>Flowchart of Data Collection Process is to the right</a:t>
            </a:r>
          </a:p>
          <a:p>
            <a:pPr>
              <a:spcBef>
                <a:spcPts val="1400"/>
              </a:spcBef>
            </a:pPr>
            <a:r>
              <a:rPr lang="en-US" sz="1700"/>
              <a:t>The Jupyter Notebook of the entire SpaceX Data Collection Process is available at:</a:t>
            </a:r>
          </a:p>
          <a:p>
            <a:pPr marL="685800" lvl="2">
              <a:spcBef>
                <a:spcPts val="1400"/>
              </a:spcBef>
            </a:pPr>
            <a:r>
              <a:rPr lang="en-US" sz="1700" u="sng"/>
              <a:t>https://github.com/EasyAs12345/coursera-capstone-project/blob/master/Completed_Lab_Data%20Collection%20API%20Lab.ipynb</a:t>
            </a:r>
          </a:p>
          <a:p>
            <a:pPr>
              <a:spcBef>
                <a:spcPts val="1400"/>
              </a:spcBef>
            </a:pPr>
            <a:endParaRPr lang="en-US" sz="1700"/>
          </a:p>
        </p:txBody>
      </p:sp>
      <p:pic>
        <p:nvPicPr>
          <p:cNvPr id="13" name="Picture 13" descr="Diagram&#10;&#10;Description automatically generated">
            <a:extLst>
              <a:ext uri="{FF2B5EF4-FFF2-40B4-BE49-F238E27FC236}">
                <a16:creationId xmlns:a16="http://schemas.microsoft.com/office/drawing/2014/main" id="{B70DBDEF-4667-41E1-90E4-A52E8658DE73}"/>
              </a:ext>
            </a:extLst>
          </p:cNvPr>
          <p:cNvPicPr>
            <a:picLocks noChangeAspect="1"/>
          </p:cNvPicPr>
          <p:nvPr/>
        </p:nvPicPr>
        <p:blipFill>
          <a:blip r:embed="rId2"/>
          <a:stretch>
            <a:fillRect/>
          </a:stretch>
        </p:blipFill>
        <p:spPr>
          <a:xfrm>
            <a:off x="5032966" y="640080"/>
            <a:ext cx="6146379" cy="5577840"/>
          </a:xfrm>
          <a:prstGeom prst="rect">
            <a:avLst/>
          </a:prstGeom>
        </p:spPr>
      </p:pic>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tint val="75000"/>
                  </a:schemeClr>
                </a:solidFill>
                <a:latin typeface="+mn-lt"/>
              </a:rPr>
              <a:pPr>
                <a:spcAft>
                  <a:spcPts val="600"/>
                </a:spcAft>
              </a:pPr>
              <a:t>9</a:t>
            </a:fld>
            <a:endParaRPr lang="en-US" sz="1200">
              <a:solidFill>
                <a:schemeClr val="tx1">
                  <a:tint val="75000"/>
                </a:schemeClr>
              </a:solidFill>
              <a:latin typeface="+mn-lt"/>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155be751-a274-42e8-93fb-f39d3b9bccc8"/>
    <ds:schemaRef ds:uri="f80a141d-92ca-4d3d-9308-f7e7b1d44ce8"/>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67</Slides>
  <Notes>11</Notes>
  <HiddenSlides>0</HiddenSlides>
  <ScaleCrop>false</ScaleCrop>
  <HeadingPairs>
    <vt:vector size="4" baseType="variant">
      <vt:variant>
        <vt:lpstr>Theme</vt:lpstr>
      </vt:variant>
      <vt:variant>
        <vt:i4>1</vt:i4>
      </vt:variant>
      <vt:variant>
        <vt:lpstr>Slide Titles</vt:lpstr>
      </vt:variant>
      <vt:variant>
        <vt:i4>67</vt:i4>
      </vt:variant>
    </vt:vector>
  </HeadingPairs>
  <TitlesOfParts>
    <vt:vector size="68"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revision>1417</cp:revision>
  <dcterms:created xsi:type="dcterms:W3CDTF">2021-04-29T18:58:34Z</dcterms:created>
  <dcterms:modified xsi:type="dcterms:W3CDTF">2022-04-04T20:13:20Z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

<file path=docProps/thumbnail.jpeg>
</file>